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356" r:id="rId2"/>
    <p:sldId id="287" r:id="rId3"/>
    <p:sldId id="269" r:id="rId4"/>
    <p:sldId id="283" r:id="rId5"/>
    <p:sldId id="1357" r:id="rId6"/>
    <p:sldId id="1358" r:id="rId7"/>
    <p:sldId id="267" r:id="rId8"/>
    <p:sldId id="259" r:id="rId9"/>
    <p:sldId id="288" r:id="rId10"/>
    <p:sldId id="289" r:id="rId11"/>
    <p:sldId id="293" r:id="rId12"/>
    <p:sldId id="290" r:id="rId13"/>
    <p:sldId id="305" r:id="rId14"/>
    <p:sldId id="294" r:id="rId15"/>
    <p:sldId id="306" r:id="rId16"/>
    <p:sldId id="295" r:id="rId17"/>
    <p:sldId id="297" r:id="rId18"/>
    <p:sldId id="314" r:id="rId19"/>
    <p:sldId id="304" r:id="rId20"/>
    <p:sldId id="298" r:id="rId21"/>
    <p:sldId id="299" r:id="rId22"/>
    <p:sldId id="301" r:id="rId23"/>
    <p:sldId id="315" r:id="rId24"/>
    <p:sldId id="308" r:id="rId25"/>
    <p:sldId id="309" r:id="rId26"/>
    <p:sldId id="311" r:id="rId27"/>
    <p:sldId id="312" r:id="rId28"/>
    <p:sldId id="313" r:id="rId29"/>
    <p:sldId id="310" r:id="rId30"/>
    <p:sldId id="258" r:id="rId31"/>
    <p:sldId id="286" r:id="rId32"/>
    <p:sldId id="291" r:id="rId33"/>
    <p:sldId id="292" r:id="rId34"/>
    <p:sldId id="282" r:id="rId35"/>
    <p:sldId id="262" r:id="rId36"/>
    <p:sldId id="263" r:id="rId37"/>
    <p:sldId id="274" r:id="rId38"/>
    <p:sldId id="1359" r:id="rId39"/>
    <p:sldId id="284" r:id="rId40"/>
    <p:sldId id="285" r:id="rId41"/>
    <p:sldId id="1360" r:id="rId42"/>
    <p:sldId id="276" r:id="rId43"/>
    <p:sldId id="302" r:id="rId44"/>
    <p:sldId id="1361" r:id="rId45"/>
    <p:sldId id="317" r:id="rId46"/>
    <p:sldId id="136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787E-3394-CCB9-74C0-4044CCADB8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E29A7A-9090-9B12-9D51-207AA53983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89C698-8434-7D3B-F413-6B6B69399141}"/>
              </a:ext>
            </a:extLst>
          </p:cNvPr>
          <p:cNvSpPr>
            <a:spLocks noGrp="1"/>
          </p:cNvSpPr>
          <p:nvPr>
            <p:ph type="dt" sz="half" idx="10"/>
          </p:nvPr>
        </p:nvSpPr>
        <p:spPr/>
        <p:txBody>
          <a:bodyPr/>
          <a:lstStyle/>
          <a:p>
            <a:fld id="{4DC0FEB3-D9DB-4E5D-9E7A-1A209DE7D73C}" type="datetimeFigureOut">
              <a:rPr lang="en-US" smtClean="0"/>
              <a:t>11/20/2024</a:t>
            </a:fld>
            <a:endParaRPr lang="en-US"/>
          </a:p>
        </p:txBody>
      </p:sp>
      <p:sp>
        <p:nvSpPr>
          <p:cNvPr id="5" name="Footer Placeholder 4">
            <a:extLst>
              <a:ext uri="{FF2B5EF4-FFF2-40B4-BE49-F238E27FC236}">
                <a16:creationId xmlns:a16="http://schemas.microsoft.com/office/drawing/2014/main" id="{52A284B2-56EB-E2FF-3668-B6D2C05D8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8D743-CA22-30EE-30BA-03EFE9A4E52D}"/>
              </a:ext>
            </a:extLst>
          </p:cNvPr>
          <p:cNvSpPr>
            <a:spLocks noGrp="1"/>
          </p:cNvSpPr>
          <p:nvPr>
            <p:ph type="sldNum" sz="quarter" idx="12"/>
          </p:nvPr>
        </p:nvSpPr>
        <p:spPr/>
        <p:txBody>
          <a:bodyPr/>
          <a:lstStyle/>
          <a:p>
            <a:fld id="{27AD97D9-25F7-432D-B358-E25523EE50AC}" type="slidenum">
              <a:rPr lang="en-US" smtClean="0"/>
              <a:t>‹#›</a:t>
            </a:fld>
            <a:endParaRPr lang="en-US"/>
          </a:p>
        </p:txBody>
      </p:sp>
    </p:spTree>
    <p:extLst>
      <p:ext uri="{BB962C8B-B14F-4D97-AF65-F5344CB8AC3E}">
        <p14:creationId xmlns:p14="http://schemas.microsoft.com/office/powerpoint/2010/main" val="605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FA18-F712-157B-D38B-370CD02E76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FBFBCC-A4B2-CB9C-DA20-ABF4FE3662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58986-E1AD-02EB-3793-3B27498620C6}"/>
              </a:ext>
            </a:extLst>
          </p:cNvPr>
          <p:cNvSpPr>
            <a:spLocks noGrp="1"/>
          </p:cNvSpPr>
          <p:nvPr>
            <p:ph type="dt" sz="half" idx="10"/>
          </p:nvPr>
        </p:nvSpPr>
        <p:spPr/>
        <p:txBody>
          <a:bodyPr/>
          <a:lstStyle/>
          <a:p>
            <a:fld id="{4DC0FEB3-D9DB-4E5D-9E7A-1A209DE7D73C}" type="datetimeFigureOut">
              <a:rPr lang="en-US" smtClean="0"/>
              <a:t>11/20/2024</a:t>
            </a:fld>
            <a:endParaRPr lang="en-US"/>
          </a:p>
        </p:txBody>
      </p:sp>
      <p:sp>
        <p:nvSpPr>
          <p:cNvPr id="5" name="Footer Placeholder 4">
            <a:extLst>
              <a:ext uri="{FF2B5EF4-FFF2-40B4-BE49-F238E27FC236}">
                <a16:creationId xmlns:a16="http://schemas.microsoft.com/office/drawing/2014/main" id="{A5F12626-C17F-7ED0-FF1A-E4356D29E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9B889-7D18-2AB5-7142-B262B48302A5}"/>
              </a:ext>
            </a:extLst>
          </p:cNvPr>
          <p:cNvSpPr>
            <a:spLocks noGrp="1"/>
          </p:cNvSpPr>
          <p:nvPr>
            <p:ph type="sldNum" sz="quarter" idx="12"/>
          </p:nvPr>
        </p:nvSpPr>
        <p:spPr/>
        <p:txBody>
          <a:bodyPr/>
          <a:lstStyle/>
          <a:p>
            <a:fld id="{27AD97D9-25F7-432D-B358-E25523EE50AC}" type="slidenum">
              <a:rPr lang="en-US" smtClean="0"/>
              <a:t>‹#›</a:t>
            </a:fld>
            <a:endParaRPr lang="en-US"/>
          </a:p>
        </p:txBody>
      </p:sp>
    </p:spTree>
    <p:extLst>
      <p:ext uri="{BB962C8B-B14F-4D97-AF65-F5344CB8AC3E}">
        <p14:creationId xmlns:p14="http://schemas.microsoft.com/office/powerpoint/2010/main" val="523735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C57385-60E9-6594-AA1B-A8071E52F9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032889-1713-DC0C-878F-4E2B326800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2F966-A757-2863-DCD1-B0314F8FDC68}"/>
              </a:ext>
            </a:extLst>
          </p:cNvPr>
          <p:cNvSpPr>
            <a:spLocks noGrp="1"/>
          </p:cNvSpPr>
          <p:nvPr>
            <p:ph type="dt" sz="half" idx="10"/>
          </p:nvPr>
        </p:nvSpPr>
        <p:spPr/>
        <p:txBody>
          <a:bodyPr/>
          <a:lstStyle/>
          <a:p>
            <a:fld id="{4DC0FEB3-D9DB-4E5D-9E7A-1A209DE7D73C}" type="datetimeFigureOut">
              <a:rPr lang="en-US" smtClean="0"/>
              <a:t>11/20/2024</a:t>
            </a:fld>
            <a:endParaRPr lang="en-US"/>
          </a:p>
        </p:txBody>
      </p:sp>
      <p:sp>
        <p:nvSpPr>
          <p:cNvPr id="5" name="Footer Placeholder 4">
            <a:extLst>
              <a:ext uri="{FF2B5EF4-FFF2-40B4-BE49-F238E27FC236}">
                <a16:creationId xmlns:a16="http://schemas.microsoft.com/office/drawing/2014/main" id="{1900EBB7-76A9-4349-FB0F-9CB0B8A8C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1E228-B125-49C5-D8B3-C4282D4EF825}"/>
              </a:ext>
            </a:extLst>
          </p:cNvPr>
          <p:cNvSpPr>
            <a:spLocks noGrp="1"/>
          </p:cNvSpPr>
          <p:nvPr>
            <p:ph type="sldNum" sz="quarter" idx="12"/>
          </p:nvPr>
        </p:nvSpPr>
        <p:spPr/>
        <p:txBody>
          <a:bodyPr/>
          <a:lstStyle/>
          <a:p>
            <a:fld id="{27AD97D9-25F7-432D-B358-E25523EE50AC}" type="slidenum">
              <a:rPr lang="en-US" smtClean="0"/>
              <a:t>‹#›</a:t>
            </a:fld>
            <a:endParaRPr lang="en-US"/>
          </a:p>
        </p:txBody>
      </p:sp>
    </p:spTree>
    <p:extLst>
      <p:ext uri="{BB962C8B-B14F-4D97-AF65-F5344CB8AC3E}">
        <p14:creationId xmlns:p14="http://schemas.microsoft.com/office/powerpoint/2010/main" val="1903699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5227-AB06-CBB1-F5AB-7A7B9124C8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CDB13A-C3B5-5BE1-02B9-D9C2B0D04E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9175CE-1AFD-A19C-15A3-3AE3686E09DF}"/>
              </a:ext>
            </a:extLst>
          </p:cNvPr>
          <p:cNvSpPr>
            <a:spLocks noGrp="1"/>
          </p:cNvSpPr>
          <p:nvPr>
            <p:ph type="dt" sz="half" idx="10"/>
          </p:nvPr>
        </p:nvSpPr>
        <p:spPr/>
        <p:txBody>
          <a:bodyPr/>
          <a:lstStyle/>
          <a:p>
            <a:fld id="{4DC0FEB3-D9DB-4E5D-9E7A-1A209DE7D73C}" type="datetimeFigureOut">
              <a:rPr lang="en-US" smtClean="0"/>
              <a:t>11/20/2024</a:t>
            </a:fld>
            <a:endParaRPr lang="en-US"/>
          </a:p>
        </p:txBody>
      </p:sp>
      <p:sp>
        <p:nvSpPr>
          <p:cNvPr id="5" name="Footer Placeholder 4">
            <a:extLst>
              <a:ext uri="{FF2B5EF4-FFF2-40B4-BE49-F238E27FC236}">
                <a16:creationId xmlns:a16="http://schemas.microsoft.com/office/drawing/2014/main" id="{45EE7E69-4D1C-8551-C4EF-73B40929A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F1C3FC-9B0C-0B2B-2D31-6226D57F8841}"/>
              </a:ext>
            </a:extLst>
          </p:cNvPr>
          <p:cNvSpPr>
            <a:spLocks noGrp="1"/>
          </p:cNvSpPr>
          <p:nvPr>
            <p:ph type="sldNum" sz="quarter" idx="12"/>
          </p:nvPr>
        </p:nvSpPr>
        <p:spPr/>
        <p:txBody>
          <a:bodyPr/>
          <a:lstStyle/>
          <a:p>
            <a:fld id="{27AD97D9-25F7-432D-B358-E25523EE50AC}" type="slidenum">
              <a:rPr lang="en-US" smtClean="0"/>
              <a:t>‹#›</a:t>
            </a:fld>
            <a:endParaRPr lang="en-US"/>
          </a:p>
        </p:txBody>
      </p:sp>
    </p:spTree>
    <p:extLst>
      <p:ext uri="{BB962C8B-B14F-4D97-AF65-F5344CB8AC3E}">
        <p14:creationId xmlns:p14="http://schemas.microsoft.com/office/powerpoint/2010/main" val="58164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85D9-AF63-9241-2CD5-CA81814AC8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5FAEA3-4688-5F1B-3844-B2D97552E6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A1C6A5-8A10-DBF9-B675-845A88EDC549}"/>
              </a:ext>
            </a:extLst>
          </p:cNvPr>
          <p:cNvSpPr>
            <a:spLocks noGrp="1"/>
          </p:cNvSpPr>
          <p:nvPr>
            <p:ph type="dt" sz="half" idx="10"/>
          </p:nvPr>
        </p:nvSpPr>
        <p:spPr/>
        <p:txBody>
          <a:bodyPr/>
          <a:lstStyle/>
          <a:p>
            <a:fld id="{4DC0FEB3-D9DB-4E5D-9E7A-1A209DE7D73C}" type="datetimeFigureOut">
              <a:rPr lang="en-US" smtClean="0"/>
              <a:t>11/20/2024</a:t>
            </a:fld>
            <a:endParaRPr lang="en-US"/>
          </a:p>
        </p:txBody>
      </p:sp>
      <p:sp>
        <p:nvSpPr>
          <p:cNvPr id="5" name="Footer Placeholder 4">
            <a:extLst>
              <a:ext uri="{FF2B5EF4-FFF2-40B4-BE49-F238E27FC236}">
                <a16:creationId xmlns:a16="http://schemas.microsoft.com/office/drawing/2014/main" id="{B00B4100-F4CB-FFB7-1A5A-55314EEE68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4FB8F-F283-74B1-D2F6-3C9CBDC8659D}"/>
              </a:ext>
            </a:extLst>
          </p:cNvPr>
          <p:cNvSpPr>
            <a:spLocks noGrp="1"/>
          </p:cNvSpPr>
          <p:nvPr>
            <p:ph type="sldNum" sz="quarter" idx="12"/>
          </p:nvPr>
        </p:nvSpPr>
        <p:spPr/>
        <p:txBody>
          <a:bodyPr/>
          <a:lstStyle/>
          <a:p>
            <a:fld id="{27AD97D9-25F7-432D-B358-E25523EE50AC}" type="slidenum">
              <a:rPr lang="en-US" smtClean="0"/>
              <a:t>‹#›</a:t>
            </a:fld>
            <a:endParaRPr lang="en-US"/>
          </a:p>
        </p:txBody>
      </p:sp>
    </p:spTree>
    <p:extLst>
      <p:ext uri="{BB962C8B-B14F-4D97-AF65-F5344CB8AC3E}">
        <p14:creationId xmlns:p14="http://schemas.microsoft.com/office/powerpoint/2010/main" val="293311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C448-350D-41D6-FF5C-234645FA77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90E494-DFD1-1DB1-EDD0-BD1EC3122D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05766C-2F5F-F157-8E76-306E59CFD6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3227D3-B3A6-E0C1-3C2B-D9D28276279A}"/>
              </a:ext>
            </a:extLst>
          </p:cNvPr>
          <p:cNvSpPr>
            <a:spLocks noGrp="1"/>
          </p:cNvSpPr>
          <p:nvPr>
            <p:ph type="dt" sz="half" idx="10"/>
          </p:nvPr>
        </p:nvSpPr>
        <p:spPr/>
        <p:txBody>
          <a:bodyPr/>
          <a:lstStyle/>
          <a:p>
            <a:fld id="{4DC0FEB3-D9DB-4E5D-9E7A-1A209DE7D73C}" type="datetimeFigureOut">
              <a:rPr lang="en-US" smtClean="0"/>
              <a:t>11/20/2024</a:t>
            </a:fld>
            <a:endParaRPr lang="en-US"/>
          </a:p>
        </p:txBody>
      </p:sp>
      <p:sp>
        <p:nvSpPr>
          <p:cNvPr id="6" name="Footer Placeholder 5">
            <a:extLst>
              <a:ext uri="{FF2B5EF4-FFF2-40B4-BE49-F238E27FC236}">
                <a16:creationId xmlns:a16="http://schemas.microsoft.com/office/drawing/2014/main" id="{1D72EBBD-743A-7ADE-A97E-4C3B6EC8C1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ACBDE6-F990-15E8-55DB-2156B8575E67}"/>
              </a:ext>
            </a:extLst>
          </p:cNvPr>
          <p:cNvSpPr>
            <a:spLocks noGrp="1"/>
          </p:cNvSpPr>
          <p:nvPr>
            <p:ph type="sldNum" sz="quarter" idx="12"/>
          </p:nvPr>
        </p:nvSpPr>
        <p:spPr/>
        <p:txBody>
          <a:bodyPr/>
          <a:lstStyle/>
          <a:p>
            <a:fld id="{27AD97D9-25F7-432D-B358-E25523EE50AC}" type="slidenum">
              <a:rPr lang="en-US" smtClean="0"/>
              <a:t>‹#›</a:t>
            </a:fld>
            <a:endParaRPr lang="en-US"/>
          </a:p>
        </p:txBody>
      </p:sp>
    </p:spTree>
    <p:extLst>
      <p:ext uri="{BB962C8B-B14F-4D97-AF65-F5344CB8AC3E}">
        <p14:creationId xmlns:p14="http://schemas.microsoft.com/office/powerpoint/2010/main" val="3209020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7AE8F-0832-64BB-50CE-FB464585B6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1F5860-1361-E05C-9B79-0B12A01CBF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051444-4DDC-9AD5-47C3-91D7B74D54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C3B588-F80B-8029-AC65-CC630EAD05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FB3FF2-9ABD-B266-4539-1514E088D6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06A179-705E-A8B8-D784-A74697135862}"/>
              </a:ext>
            </a:extLst>
          </p:cNvPr>
          <p:cNvSpPr>
            <a:spLocks noGrp="1"/>
          </p:cNvSpPr>
          <p:nvPr>
            <p:ph type="dt" sz="half" idx="10"/>
          </p:nvPr>
        </p:nvSpPr>
        <p:spPr/>
        <p:txBody>
          <a:bodyPr/>
          <a:lstStyle/>
          <a:p>
            <a:fld id="{4DC0FEB3-D9DB-4E5D-9E7A-1A209DE7D73C}" type="datetimeFigureOut">
              <a:rPr lang="en-US" smtClean="0"/>
              <a:t>11/20/2024</a:t>
            </a:fld>
            <a:endParaRPr lang="en-US"/>
          </a:p>
        </p:txBody>
      </p:sp>
      <p:sp>
        <p:nvSpPr>
          <p:cNvPr id="8" name="Footer Placeholder 7">
            <a:extLst>
              <a:ext uri="{FF2B5EF4-FFF2-40B4-BE49-F238E27FC236}">
                <a16:creationId xmlns:a16="http://schemas.microsoft.com/office/drawing/2014/main" id="{4B9EA2F5-9055-0EDB-4530-C7F86D61D1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D7F3B5-A0B2-458B-0E6E-65918850797E}"/>
              </a:ext>
            </a:extLst>
          </p:cNvPr>
          <p:cNvSpPr>
            <a:spLocks noGrp="1"/>
          </p:cNvSpPr>
          <p:nvPr>
            <p:ph type="sldNum" sz="quarter" idx="12"/>
          </p:nvPr>
        </p:nvSpPr>
        <p:spPr/>
        <p:txBody>
          <a:bodyPr/>
          <a:lstStyle/>
          <a:p>
            <a:fld id="{27AD97D9-25F7-432D-B358-E25523EE50AC}" type="slidenum">
              <a:rPr lang="en-US" smtClean="0"/>
              <a:t>‹#›</a:t>
            </a:fld>
            <a:endParaRPr lang="en-US"/>
          </a:p>
        </p:txBody>
      </p:sp>
    </p:spTree>
    <p:extLst>
      <p:ext uri="{BB962C8B-B14F-4D97-AF65-F5344CB8AC3E}">
        <p14:creationId xmlns:p14="http://schemas.microsoft.com/office/powerpoint/2010/main" val="2934657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3006-85CF-F752-73E0-00CEA969F8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312D02-F31A-4AFD-2281-96DFE861F0E5}"/>
              </a:ext>
            </a:extLst>
          </p:cNvPr>
          <p:cNvSpPr>
            <a:spLocks noGrp="1"/>
          </p:cNvSpPr>
          <p:nvPr>
            <p:ph type="dt" sz="half" idx="10"/>
          </p:nvPr>
        </p:nvSpPr>
        <p:spPr/>
        <p:txBody>
          <a:bodyPr/>
          <a:lstStyle/>
          <a:p>
            <a:fld id="{4DC0FEB3-D9DB-4E5D-9E7A-1A209DE7D73C}" type="datetimeFigureOut">
              <a:rPr lang="en-US" smtClean="0"/>
              <a:t>11/20/2024</a:t>
            </a:fld>
            <a:endParaRPr lang="en-US"/>
          </a:p>
        </p:txBody>
      </p:sp>
      <p:sp>
        <p:nvSpPr>
          <p:cNvPr id="4" name="Footer Placeholder 3">
            <a:extLst>
              <a:ext uri="{FF2B5EF4-FFF2-40B4-BE49-F238E27FC236}">
                <a16:creationId xmlns:a16="http://schemas.microsoft.com/office/drawing/2014/main" id="{556691E4-4DE4-8179-6B96-1EFEEFE092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9426E9-A267-3915-4B47-55ACE456C1D0}"/>
              </a:ext>
            </a:extLst>
          </p:cNvPr>
          <p:cNvSpPr>
            <a:spLocks noGrp="1"/>
          </p:cNvSpPr>
          <p:nvPr>
            <p:ph type="sldNum" sz="quarter" idx="12"/>
          </p:nvPr>
        </p:nvSpPr>
        <p:spPr/>
        <p:txBody>
          <a:bodyPr/>
          <a:lstStyle/>
          <a:p>
            <a:fld id="{27AD97D9-25F7-432D-B358-E25523EE50AC}" type="slidenum">
              <a:rPr lang="en-US" smtClean="0"/>
              <a:t>‹#›</a:t>
            </a:fld>
            <a:endParaRPr lang="en-US"/>
          </a:p>
        </p:txBody>
      </p:sp>
    </p:spTree>
    <p:extLst>
      <p:ext uri="{BB962C8B-B14F-4D97-AF65-F5344CB8AC3E}">
        <p14:creationId xmlns:p14="http://schemas.microsoft.com/office/powerpoint/2010/main" val="187941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98F1E-A6EF-4603-461C-07C4743C6317}"/>
              </a:ext>
            </a:extLst>
          </p:cNvPr>
          <p:cNvSpPr>
            <a:spLocks noGrp="1"/>
          </p:cNvSpPr>
          <p:nvPr>
            <p:ph type="dt" sz="half" idx="10"/>
          </p:nvPr>
        </p:nvSpPr>
        <p:spPr/>
        <p:txBody>
          <a:bodyPr/>
          <a:lstStyle/>
          <a:p>
            <a:fld id="{4DC0FEB3-D9DB-4E5D-9E7A-1A209DE7D73C}" type="datetimeFigureOut">
              <a:rPr lang="en-US" smtClean="0"/>
              <a:t>11/20/2024</a:t>
            </a:fld>
            <a:endParaRPr lang="en-US"/>
          </a:p>
        </p:txBody>
      </p:sp>
      <p:sp>
        <p:nvSpPr>
          <p:cNvPr id="3" name="Footer Placeholder 2">
            <a:extLst>
              <a:ext uri="{FF2B5EF4-FFF2-40B4-BE49-F238E27FC236}">
                <a16:creationId xmlns:a16="http://schemas.microsoft.com/office/drawing/2014/main" id="{158782E3-3DAF-256F-EEBF-5EE6806E02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60E6AE-69FF-625D-4045-C98BB1C2C07B}"/>
              </a:ext>
            </a:extLst>
          </p:cNvPr>
          <p:cNvSpPr>
            <a:spLocks noGrp="1"/>
          </p:cNvSpPr>
          <p:nvPr>
            <p:ph type="sldNum" sz="quarter" idx="12"/>
          </p:nvPr>
        </p:nvSpPr>
        <p:spPr/>
        <p:txBody>
          <a:bodyPr/>
          <a:lstStyle/>
          <a:p>
            <a:fld id="{27AD97D9-25F7-432D-B358-E25523EE50AC}" type="slidenum">
              <a:rPr lang="en-US" smtClean="0"/>
              <a:t>‹#›</a:t>
            </a:fld>
            <a:endParaRPr lang="en-US"/>
          </a:p>
        </p:txBody>
      </p:sp>
    </p:spTree>
    <p:extLst>
      <p:ext uri="{BB962C8B-B14F-4D97-AF65-F5344CB8AC3E}">
        <p14:creationId xmlns:p14="http://schemas.microsoft.com/office/powerpoint/2010/main" val="12988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2AC26-0F15-76C2-459B-01BD473EA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630CC1-4101-CB5D-ACC3-FC6715107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604719-36F7-60BE-33CF-E94CD02A0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8004E-8293-D589-8564-E47319963964}"/>
              </a:ext>
            </a:extLst>
          </p:cNvPr>
          <p:cNvSpPr>
            <a:spLocks noGrp="1"/>
          </p:cNvSpPr>
          <p:nvPr>
            <p:ph type="dt" sz="half" idx="10"/>
          </p:nvPr>
        </p:nvSpPr>
        <p:spPr/>
        <p:txBody>
          <a:bodyPr/>
          <a:lstStyle/>
          <a:p>
            <a:fld id="{4DC0FEB3-D9DB-4E5D-9E7A-1A209DE7D73C}" type="datetimeFigureOut">
              <a:rPr lang="en-US" smtClean="0"/>
              <a:t>11/20/2024</a:t>
            </a:fld>
            <a:endParaRPr lang="en-US"/>
          </a:p>
        </p:txBody>
      </p:sp>
      <p:sp>
        <p:nvSpPr>
          <p:cNvPr id="6" name="Footer Placeholder 5">
            <a:extLst>
              <a:ext uri="{FF2B5EF4-FFF2-40B4-BE49-F238E27FC236}">
                <a16:creationId xmlns:a16="http://schemas.microsoft.com/office/drawing/2014/main" id="{AD9C6DE9-E193-1C4D-F4D0-3A2359DD0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9AD62-DE8E-42FF-1A41-7FBF321B0071}"/>
              </a:ext>
            </a:extLst>
          </p:cNvPr>
          <p:cNvSpPr>
            <a:spLocks noGrp="1"/>
          </p:cNvSpPr>
          <p:nvPr>
            <p:ph type="sldNum" sz="quarter" idx="12"/>
          </p:nvPr>
        </p:nvSpPr>
        <p:spPr/>
        <p:txBody>
          <a:bodyPr/>
          <a:lstStyle/>
          <a:p>
            <a:fld id="{27AD97D9-25F7-432D-B358-E25523EE50AC}" type="slidenum">
              <a:rPr lang="en-US" smtClean="0"/>
              <a:t>‹#›</a:t>
            </a:fld>
            <a:endParaRPr lang="en-US"/>
          </a:p>
        </p:txBody>
      </p:sp>
    </p:spTree>
    <p:extLst>
      <p:ext uri="{BB962C8B-B14F-4D97-AF65-F5344CB8AC3E}">
        <p14:creationId xmlns:p14="http://schemas.microsoft.com/office/powerpoint/2010/main" val="34969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F0F5-B247-1A77-4AB3-A85BA38ED8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798700-9835-8FC7-2A73-F601AA0259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323FBD-7E03-9C15-9857-E2BA29D03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7DDA6-7DA5-F104-CA5B-AE86E97B76B0}"/>
              </a:ext>
            </a:extLst>
          </p:cNvPr>
          <p:cNvSpPr>
            <a:spLocks noGrp="1"/>
          </p:cNvSpPr>
          <p:nvPr>
            <p:ph type="dt" sz="half" idx="10"/>
          </p:nvPr>
        </p:nvSpPr>
        <p:spPr/>
        <p:txBody>
          <a:bodyPr/>
          <a:lstStyle/>
          <a:p>
            <a:fld id="{4DC0FEB3-D9DB-4E5D-9E7A-1A209DE7D73C}" type="datetimeFigureOut">
              <a:rPr lang="en-US" smtClean="0"/>
              <a:t>11/20/2024</a:t>
            </a:fld>
            <a:endParaRPr lang="en-US"/>
          </a:p>
        </p:txBody>
      </p:sp>
      <p:sp>
        <p:nvSpPr>
          <p:cNvPr id="6" name="Footer Placeholder 5">
            <a:extLst>
              <a:ext uri="{FF2B5EF4-FFF2-40B4-BE49-F238E27FC236}">
                <a16:creationId xmlns:a16="http://schemas.microsoft.com/office/drawing/2014/main" id="{76E935C8-767D-9DF6-0561-033C71BD27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09C046-7266-FEAF-8117-DC653F692F97}"/>
              </a:ext>
            </a:extLst>
          </p:cNvPr>
          <p:cNvSpPr>
            <a:spLocks noGrp="1"/>
          </p:cNvSpPr>
          <p:nvPr>
            <p:ph type="sldNum" sz="quarter" idx="12"/>
          </p:nvPr>
        </p:nvSpPr>
        <p:spPr/>
        <p:txBody>
          <a:bodyPr/>
          <a:lstStyle/>
          <a:p>
            <a:fld id="{27AD97D9-25F7-432D-B358-E25523EE50AC}" type="slidenum">
              <a:rPr lang="en-US" smtClean="0"/>
              <a:t>‹#›</a:t>
            </a:fld>
            <a:endParaRPr lang="en-US"/>
          </a:p>
        </p:txBody>
      </p:sp>
    </p:spTree>
    <p:extLst>
      <p:ext uri="{BB962C8B-B14F-4D97-AF65-F5344CB8AC3E}">
        <p14:creationId xmlns:p14="http://schemas.microsoft.com/office/powerpoint/2010/main" val="178960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FA303C-1357-6A90-0BD5-60E286CFE7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A57336-209E-0D25-9050-19D1A0712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85E4C-0C42-AA06-9FD5-AE791CA605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0FEB3-D9DB-4E5D-9E7A-1A209DE7D73C}" type="datetimeFigureOut">
              <a:rPr lang="en-US" smtClean="0"/>
              <a:t>11/20/2024</a:t>
            </a:fld>
            <a:endParaRPr lang="en-US"/>
          </a:p>
        </p:txBody>
      </p:sp>
      <p:sp>
        <p:nvSpPr>
          <p:cNvPr id="5" name="Footer Placeholder 4">
            <a:extLst>
              <a:ext uri="{FF2B5EF4-FFF2-40B4-BE49-F238E27FC236}">
                <a16:creationId xmlns:a16="http://schemas.microsoft.com/office/drawing/2014/main" id="{7AC5A855-5D6B-767E-DB01-62AEF2CF2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1BBB86-4DDE-916A-A275-78CA6B5B1B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AD97D9-25F7-432D-B358-E25523EE50AC}" type="slidenum">
              <a:rPr lang="en-US" smtClean="0"/>
              <a:t>‹#›</a:t>
            </a:fld>
            <a:endParaRPr lang="en-US"/>
          </a:p>
        </p:txBody>
      </p:sp>
    </p:spTree>
    <p:extLst>
      <p:ext uri="{BB962C8B-B14F-4D97-AF65-F5344CB8AC3E}">
        <p14:creationId xmlns:p14="http://schemas.microsoft.com/office/powerpoint/2010/main" val="4194486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Kv8LmJL7fs4" TargetMode="External"/><Relationship Id="rId7" Type="http://schemas.openxmlformats.org/officeDocument/2006/relationships/image" Target="../media/image24.jpeg"/><Relationship Id="rId2" Type="http://schemas.openxmlformats.org/officeDocument/2006/relationships/hyperlink" Target="https://www.youtube.com/watch?v=qhYy5H72XfY" TargetMode="External"/><Relationship Id="rId1" Type="http://schemas.openxmlformats.org/officeDocument/2006/relationships/slideLayout" Target="../slideLayouts/slideLayout2.xml"/><Relationship Id="rId6" Type="http://schemas.openxmlformats.org/officeDocument/2006/relationships/hyperlink" Target="https://www.youtube.com/watch?v=OszhCI7oGm0" TargetMode="External"/><Relationship Id="rId5" Type="http://schemas.openxmlformats.org/officeDocument/2006/relationships/hyperlink" Target="https://www.youtube.com/watch?v=fSrbhTQTNd4" TargetMode="External"/><Relationship Id="rId4" Type="http://schemas.openxmlformats.org/officeDocument/2006/relationships/hyperlink" Target="https://www.youtube.com/watch?v=MHSUXGTtpPw"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F83156-3298-1CF7-D57A-75B6866346BE}"/>
              </a:ext>
            </a:extLst>
          </p:cNvPr>
          <p:cNvSpPr txBox="1"/>
          <p:nvPr/>
        </p:nvSpPr>
        <p:spPr>
          <a:xfrm>
            <a:off x="751437" y="958975"/>
            <a:ext cx="10112721" cy="3020314"/>
          </a:xfrm>
          <a:prstGeom prst="rect">
            <a:avLst/>
          </a:prstGeom>
          <a:noFill/>
        </p:spPr>
        <p:txBody>
          <a:bodyPr wrap="square">
            <a:spAutoFit/>
          </a:bodyPr>
          <a:lstStyle/>
          <a:p>
            <a:pPr algn="ct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Chapter 23</a:t>
            </a:r>
          </a:p>
          <a:p>
            <a:pPr marL="0" marR="0" algn="ctr">
              <a:lnSpc>
                <a:spcPct val="107000"/>
              </a:lnSpc>
              <a:spcAft>
                <a:spcPts val="800"/>
              </a:spcAft>
            </a:pPr>
            <a:r>
              <a:rPr lang="en-US" sz="4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Using and Building Generative AI Applications</a:t>
            </a:r>
            <a:endParaRPr lang="en-US" sz="3200" dirty="0">
              <a:effectLst/>
              <a:latin typeface="Arial" panose="020B0604020202020204" pitchFamily="34" charset="0"/>
              <a:ea typeface="Calibri" panose="020F0502020204030204" pitchFamily="34" charset="0"/>
              <a:cs typeface="Garamond" panose="02020404030301010803" pitchFamily="18" charset="0"/>
            </a:endParaRPr>
          </a:p>
          <a:p>
            <a:pPr algn="ctr"/>
            <a:b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br>
            <a:endParaRPr lang="en-US" dirty="0"/>
          </a:p>
        </p:txBody>
      </p:sp>
      <p:sp>
        <p:nvSpPr>
          <p:cNvPr id="7" name="TextBox 6">
            <a:extLst>
              <a:ext uri="{FF2B5EF4-FFF2-40B4-BE49-F238E27FC236}">
                <a16:creationId xmlns:a16="http://schemas.microsoft.com/office/drawing/2014/main" id="{DF3BCF81-D853-EF4E-F3BC-808F6D0763A2}"/>
              </a:ext>
            </a:extLst>
          </p:cNvPr>
          <p:cNvSpPr txBox="1"/>
          <p:nvPr/>
        </p:nvSpPr>
        <p:spPr>
          <a:xfrm>
            <a:off x="2532708" y="3353296"/>
            <a:ext cx="6097508" cy="1550168"/>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Analytics: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Managing, Building, and Using Analytical Systems</a:t>
            </a:r>
          </a:p>
        </p:txBody>
      </p:sp>
      <p:sp>
        <p:nvSpPr>
          <p:cNvPr id="9" name="TextBox 8">
            <a:extLst>
              <a:ext uri="{FF2B5EF4-FFF2-40B4-BE49-F238E27FC236}">
                <a16:creationId xmlns:a16="http://schemas.microsoft.com/office/drawing/2014/main" id="{13954B7F-ADCA-FC16-FC44-742ABFD538E4}"/>
              </a:ext>
            </a:extLst>
          </p:cNvPr>
          <p:cNvSpPr txBox="1"/>
          <p:nvPr/>
        </p:nvSpPr>
        <p:spPr>
          <a:xfrm>
            <a:off x="2415389" y="5272955"/>
            <a:ext cx="6097508"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Hugh J. Watson</a:t>
            </a:r>
          </a:p>
        </p:txBody>
      </p:sp>
    </p:spTree>
    <p:extLst>
      <p:ext uri="{BB962C8B-B14F-4D97-AF65-F5344CB8AC3E}">
        <p14:creationId xmlns:p14="http://schemas.microsoft.com/office/powerpoint/2010/main" val="1818128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9247C7-4248-6AAE-2E85-54E8DEC185B1}"/>
              </a:ext>
            </a:extLst>
          </p:cNvPr>
          <p:cNvSpPr>
            <a:spLocks noGrp="1"/>
          </p:cNvSpPr>
          <p:nvPr>
            <p:ph type="title"/>
          </p:nvPr>
        </p:nvSpPr>
        <p:spPr>
          <a:xfrm>
            <a:off x="838200" y="365125"/>
            <a:ext cx="10515600" cy="1325563"/>
          </a:xfrm>
        </p:spPr>
        <p:txBody>
          <a:bodyPr>
            <a:normAutofit/>
          </a:bodyPr>
          <a:lstStyle/>
          <a:p>
            <a:r>
              <a:rPr lang="en-US" sz="5400" b="1">
                <a:latin typeface="Arial" panose="020B0604020202020204" pitchFamily="34" charset="0"/>
                <a:cs typeface="Arial" panose="020B0604020202020204" pitchFamily="34" charset="0"/>
              </a:rPr>
              <a:t>Model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47603E-35A2-4B4C-7323-14E8960DEBB7}"/>
              </a:ext>
            </a:extLst>
          </p:cNvPr>
          <p:cNvSpPr>
            <a:spLocks noGrp="1"/>
          </p:cNvSpPr>
          <p:nvPr>
            <p:ph idx="1"/>
          </p:nvPr>
        </p:nvSpPr>
        <p:spPr>
          <a:xfrm>
            <a:off x="838200" y="2145877"/>
            <a:ext cx="10515600" cy="4251960"/>
          </a:xfrm>
        </p:spPr>
        <p:txBody>
          <a:bodyPr>
            <a:normAutofit fontScale="85000" lnSpcReduction="20000"/>
          </a:bodyPr>
          <a:lstStyle/>
          <a:p>
            <a:r>
              <a:rPr lang="en-US" sz="3000" dirty="0">
                <a:latin typeface="Arial" panose="020B0604020202020204" pitchFamily="34" charset="0"/>
                <a:cs typeface="Arial" panose="020B0604020202020204" pitchFamily="34" charset="0"/>
              </a:rPr>
              <a:t>The model at the core of generative AI is variously referred to as a foundation model, a frontier model, a transformer, or an LLM</a:t>
            </a:r>
          </a:p>
          <a:p>
            <a:r>
              <a:rPr lang="en-US" sz="3000" dirty="0">
                <a:latin typeface="Arial" panose="020B0604020202020204" pitchFamily="34" charset="0"/>
                <a:cs typeface="Arial" panose="020B0604020202020204" pitchFamily="34" charset="0"/>
              </a:rPr>
              <a:t>A transformer model takes input and generates output</a:t>
            </a:r>
          </a:p>
          <a:p>
            <a:r>
              <a:rPr lang="en-US" sz="3000" dirty="0">
                <a:latin typeface="Arial" panose="020B0604020202020204" pitchFamily="34" charset="0"/>
                <a:cs typeface="Arial" panose="020B0604020202020204" pitchFamily="34" charset="0"/>
              </a:rPr>
              <a:t>LLMs are used to generate text output</a:t>
            </a:r>
          </a:p>
          <a:p>
            <a:r>
              <a:rPr lang="en-US" sz="3000" dirty="0">
                <a:latin typeface="Arial" panose="020B0604020202020204" pitchFamily="34" charset="0"/>
                <a:cs typeface="Arial" panose="020B0604020202020204" pitchFamily="34" charset="0"/>
              </a:rPr>
              <a:t>Alternative foundation models can be used for different output, such as image or video</a:t>
            </a:r>
          </a:p>
          <a:p>
            <a:r>
              <a:rPr lang="en-US" sz="3000" dirty="0">
                <a:latin typeface="Arial" panose="020B0604020202020204" pitchFamily="34" charset="0"/>
                <a:cs typeface="Arial" panose="020B0604020202020204" pitchFamily="34" charset="0"/>
              </a:rPr>
              <a:t>The trend is toward multimodal models that produce multiple kinds of output</a:t>
            </a:r>
          </a:p>
          <a:p>
            <a:r>
              <a:rPr lang="en-US" sz="3000" dirty="0">
                <a:latin typeface="Arial" panose="020B0604020202020204" pitchFamily="34" charset="0"/>
                <a:cs typeface="Arial" panose="020B0604020202020204" pitchFamily="34" charset="0"/>
              </a:rPr>
              <a:t>ChatGPT is not an LLM; rather, it is a user interface built around a specific LLM (e.g., 4.0) </a:t>
            </a:r>
          </a:p>
          <a:p>
            <a:r>
              <a:rPr lang="en-US" sz="3000" dirty="0">
                <a:latin typeface="Arial" panose="020B0604020202020204" pitchFamily="34" charset="0"/>
                <a:cs typeface="Arial" panose="020B0604020202020204" pitchFamily="34" charset="0"/>
              </a:rPr>
              <a:t>The same is true of Gemini and similar applications</a:t>
            </a:r>
          </a:p>
          <a:p>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848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9247C7-4248-6AAE-2E85-54E8DEC185B1}"/>
              </a:ext>
            </a:extLst>
          </p:cNvPr>
          <p:cNvSpPr>
            <a:spLocks noGrp="1"/>
          </p:cNvSpPr>
          <p:nvPr>
            <p:ph type="title"/>
          </p:nvPr>
        </p:nvSpPr>
        <p:spPr>
          <a:xfrm>
            <a:off x="838200" y="365125"/>
            <a:ext cx="10515600" cy="1325563"/>
          </a:xfrm>
        </p:spPr>
        <p:txBody>
          <a:bodyPr>
            <a:normAutofit/>
          </a:bodyPr>
          <a:lstStyle/>
          <a:p>
            <a:r>
              <a:rPr lang="en-US" sz="5400" b="1" dirty="0">
                <a:latin typeface="Arial" panose="020B0604020202020204" pitchFamily="34" charset="0"/>
                <a:cs typeface="Arial" panose="020B0604020202020204" pitchFamily="34" charset="0"/>
              </a:rPr>
              <a:t>Model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47603E-35A2-4B4C-7323-14E8960DEBB7}"/>
              </a:ext>
            </a:extLst>
          </p:cNvPr>
          <p:cNvSpPr>
            <a:spLocks noGrp="1"/>
          </p:cNvSpPr>
          <p:nvPr>
            <p:ph idx="1"/>
          </p:nvPr>
        </p:nvSpPr>
        <p:spPr>
          <a:xfrm>
            <a:off x="838200" y="1929384"/>
            <a:ext cx="10515600" cy="4780298"/>
          </a:xfrm>
        </p:spPr>
        <p:txBody>
          <a:bodyPr>
            <a:normAutofit fontScale="92500" lnSpcReduction="20000"/>
          </a:bodyPr>
          <a:lstStyle/>
          <a:p>
            <a:r>
              <a:rPr lang="en-US" sz="3000" dirty="0">
                <a:latin typeface="Arial" panose="020B0604020202020204" pitchFamily="34" charset="0"/>
                <a:cs typeface="Arial" panose="020B0604020202020204" pitchFamily="34" charset="0"/>
              </a:rPr>
              <a:t>Transformers find patterns in the data and are used in building the model (deep learning models at work)</a:t>
            </a:r>
          </a:p>
          <a:p>
            <a:r>
              <a:rPr lang="en-US" sz="3000" dirty="0">
                <a:latin typeface="Arial" panose="020B0604020202020204" pitchFamily="34" charset="0"/>
                <a:cs typeface="Arial" panose="020B0604020202020204" pitchFamily="34" charset="0"/>
              </a:rPr>
              <a:t>Large amounts of training data are needed and hundreds of thousands of GPUs and processors in parallel are used</a:t>
            </a:r>
          </a:p>
          <a:p>
            <a:r>
              <a:rPr lang="en-US" sz="3000" dirty="0">
                <a:latin typeface="Arial" panose="020B0604020202020204" pitchFamily="34" charset="0"/>
                <a:cs typeface="Arial" panose="020B0604020202020204" pitchFamily="34" charset="0"/>
              </a:rPr>
              <a:t>The model that is built contains billions of parameters</a:t>
            </a:r>
          </a:p>
          <a:p>
            <a:r>
              <a:rPr lang="en-US" sz="3000" dirty="0">
                <a:latin typeface="Arial" panose="020B0604020202020204" pitchFamily="34" charset="0"/>
                <a:cs typeface="Arial" panose="020B0604020202020204" pitchFamily="34" charset="0"/>
              </a:rPr>
              <a:t>The parameters are the internal variables that control the model’s behavior; that is, outputs</a:t>
            </a:r>
          </a:p>
          <a:p>
            <a:r>
              <a:rPr lang="en-US" sz="3000" dirty="0">
                <a:latin typeface="Arial" panose="020B0604020202020204" pitchFamily="34" charset="0"/>
                <a:cs typeface="Arial" panose="020B0604020202020204" pitchFamily="34" charset="0"/>
              </a:rPr>
              <a:t>After a model is built, it undergoes additional training to reduce the chances of generating hate speech and other undesirable behaviors</a:t>
            </a:r>
          </a:p>
          <a:p>
            <a:r>
              <a:rPr lang="en-US" sz="3000" dirty="0">
                <a:latin typeface="Arial" panose="020B0604020202020204" pitchFamily="34" charset="0"/>
                <a:cs typeface="Arial" panose="020B0604020202020204" pitchFamily="34" charset="0"/>
              </a:rPr>
              <a:t>The model can be “fine tuned” with addition training data so it can be used in a specific domain, such as with company data</a:t>
            </a:r>
          </a:p>
          <a:p>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231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9247C7-4248-6AAE-2E85-54E8DEC185B1}"/>
              </a:ext>
            </a:extLst>
          </p:cNvPr>
          <p:cNvSpPr>
            <a:spLocks noGrp="1"/>
          </p:cNvSpPr>
          <p:nvPr>
            <p:ph type="title"/>
          </p:nvPr>
        </p:nvSpPr>
        <p:spPr>
          <a:xfrm>
            <a:off x="838200" y="365125"/>
            <a:ext cx="10515600" cy="1325563"/>
          </a:xfrm>
        </p:spPr>
        <p:txBody>
          <a:bodyPr>
            <a:normAutofit/>
          </a:bodyPr>
          <a:lstStyle/>
          <a:p>
            <a:r>
              <a:rPr lang="en-US" sz="5400" b="1">
                <a:latin typeface="Arial" panose="020B0604020202020204" pitchFamily="34" charset="0"/>
                <a:cs typeface="Arial" panose="020B0604020202020204" pitchFamily="34" charset="0"/>
              </a:rPr>
              <a:t>How Does the Model Work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47603E-35A2-4B4C-7323-14E8960DEBB7}"/>
              </a:ext>
            </a:extLst>
          </p:cNvPr>
          <p:cNvSpPr>
            <a:spLocks noGrp="1"/>
          </p:cNvSpPr>
          <p:nvPr>
            <p:ph idx="1"/>
          </p:nvPr>
        </p:nvSpPr>
        <p:spPr>
          <a:xfrm>
            <a:off x="838200" y="1929384"/>
            <a:ext cx="10515600" cy="4251960"/>
          </a:xfrm>
        </p:spPr>
        <p:txBody>
          <a:bodyPr>
            <a:normAutofit fontScale="85000" lnSpcReduction="10000"/>
          </a:bodyPr>
          <a:lstStyle/>
          <a:p>
            <a:r>
              <a:rPr lang="en-US" sz="3000" dirty="0">
                <a:latin typeface="Arial" panose="020B0604020202020204" pitchFamily="34" charset="0"/>
                <a:cs typeface="Arial" panose="020B0604020202020204" pitchFamily="34" charset="0"/>
              </a:rPr>
              <a:t>A text prompt is broken down into tokens, which </a:t>
            </a:r>
            <a:r>
              <a:rPr lang="en-US" sz="3000" b="0" i="0" dirty="0">
                <a:effectLst/>
                <a:latin typeface="Arial" panose="020B0604020202020204" pitchFamily="34" charset="0"/>
                <a:cs typeface="Arial" panose="020B0604020202020204" pitchFamily="34" charset="0"/>
              </a:rPr>
              <a:t>is the smallest unit into which text data can be broken down for an AI model to process</a:t>
            </a:r>
          </a:p>
          <a:p>
            <a:r>
              <a:rPr lang="en-US" sz="3000" dirty="0">
                <a:latin typeface="Arial" panose="020B0604020202020204" pitchFamily="34" charset="0"/>
                <a:cs typeface="Arial" panose="020B0604020202020204" pitchFamily="34" charset="0"/>
              </a:rPr>
              <a:t>Depending on the transformer model, a token can be a phrase, word or less</a:t>
            </a:r>
          </a:p>
          <a:p>
            <a:r>
              <a:rPr lang="en-US" sz="3000" dirty="0">
                <a:latin typeface="Arial" panose="020B0604020202020204" pitchFamily="34" charset="0"/>
                <a:cs typeface="Arial" panose="020B0604020202020204" pitchFamily="34" charset="0"/>
              </a:rPr>
              <a:t>A token is represented as a numerical vector (e.g., (2,4,3,8…))</a:t>
            </a:r>
          </a:p>
          <a:p>
            <a:r>
              <a:rPr lang="en-US" sz="3000" b="0" i="0" dirty="0">
                <a:effectLst/>
                <a:latin typeface="Arial" panose="020B0604020202020204" pitchFamily="34" charset="0"/>
                <a:cs typeface="Arial" panose="020B0604020202020204" pitchFamily="34" charset="0"/>
              </a:rPr>
              <a:t>These numerical representations capture the semantic essence of the token and can be processed by neural networks and deep learning models</a:t>
            </a:r>
          </a:p>
          <a:p>
            <a:r>
              <a:rPr lang="en-US" sz="3000" b="0" i="0" dirty="0">
                <a:effectLst/>
                <a:latin typeface="Arial" panose="020B0604020202020204" pitchFamily="34" charset="0"/>
                <a:cs typeface="Arial" panose="020B0604020202020204" pitchFamily="34" charset="0"/>
              </a:rPr>
              <a:t>A vector database is used to store the LLM which is created</a:t>
            </a:r>
          </a:p>
          <a:p>
            <a:r>
              <a:rPr lang="en-US" sz="3000" dirty="0">
                <a:latin typeface="Arial" panose="020B0604020202020204" pitchFamily="34" charset="0"/>
                <a:cs typeface="Arial" panose="020B0604020202020204" pitchFamily="34" charset="0"/>
              </a:rPr>
              <a:t>Vector embedding groups the vectors for use with the vector database</a:t>
            </a:r>
            <a:endParaRPr lang="en-US" sz="3000" b="0" i="0" dirty="0">
              <a:effectLst/>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767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TF Is a Vector Database: A Beginner's Guide! - DEV Community">
            <a:extLst>
              <a:ext uri="{FF2B5EF4-FFF2-40B4-BE49-F238E27FC236}">
                <a16:creationId xmlns:a16="http://schemas.microsoft.com/office/drawing/2014/main" id="{BD946030-F200-2901-D39D-420223DFD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865" y="998376"/>
            <a:ext cx="9377266" cy="491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406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9247C7-4248-6AAE-2E85-54E8DEC185B1}"/>
              </a:ext>
            </a:extLst>
          </p:cNvPr>
          <p:cNvSpPr>
            <a:spLocks noGrp="1"/>
          </p:cNvSpPr>
          <p:nvPr>
            <p:ph type="title"/>
          </p:nvPr>
        </p:nvSpPr>
        <p:spPr>
          <a:xfrm>
            <a:off x="838200" y="365125"/>
            <a:ext cx="10515600" cy="1325563"/>
          </a:xfrm>
        </p:spPr>
        <p:txBody>
          <a:bodyPr>
            <a:normAutofit/>
          </a:bodyPr>
          <a:lstStyle/>
          <a:p>
            <a:r>
              <a:rPr lang="en-US" sz="5400" b="1" dirty="0">
                <a:latin typeface="Arial" panose="020B0604020202020204" pitchFamily="34" charset="0"/>
                <a:cs typeface="Arial" panose="020B0604020202020204" pitchFamily="34" charset="0"/>
              </a:rPr>
              <a:t>How Does the Model Work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47603E-35A2-4B4C-7323-14E8960DEBB7}"/>
              </a:ext>
            </a:extLst>
          </p:cNvPr>
          <p:cNvSpPr>
            <a:spLocks noGrp="1"/>
          </p:cNvSpPr>
          <p:nvPr>
            <p:ph idx="1"/>
          </p:nvPr>
        </p:nvSpPr>
        <p:spPr>
          <a:xfrm>
            <a:off x="838200" y="1929384"/>
            <a:ext cx="10515600" cy="4251960"/>
          </a:xfrm>
        </p:spPr>
        <p:txBody>
          <a:bodyPr>
            <a:noAutofit/>
          </a:bodyPr>
          <a:lstStyle/>
          <a:p>
            <a:r>
              <a:rPr lang="en-US" dirty="0">
                <a:latin typeface="Arial" panose="020B0604020202020204" pitchFamily="34" charset="0"/>
                <a:cs typeface="Arial" panose="020B0604020202020204" pitchFamily="34" charset="0"/>
              </a:rPr>
              <a:t>The length of a prompt must be no more than the maximum number of tokens accepted by the transformer model</a:t>
            </a:r>
          </a:p>
          <a:p>
            <a:r>
              <a:rPr lang="en-US" b="0" i="0" dirty="0">
                <a:effectLst/>
                <a:latin typeface="Arial" panose="020B0604020202020204" pitchFamily="34" charset="0"/>
                <a:cs typeface="Arial" panose="020B0604020202020204" pitchFamily="34" charset="0"/>
              </a:rPr>
              <a:t>Models have a fixed number of tokens they can handle in a single prompt, and this is known as their "context window" or "attention span“</a:t>
            </a:r>
          </a:p>
          <a:p>
            <a:r>
              <a:rPr lang="en-US" dirty="0">
                <a:latin typeface="Arial" panose="020B0604020202020204" pitchFamily="34" charset="0"/>
                <a:cs typeface="Arial" panose="020B0604020202020204" pitchFamily="34" charset="0"/>
              </a:rPr>
              <a:t>The direction is to allow any number of tokens for input and output</a:t>
            </a:r>
            <a:endParaRPr lang="en-US" b="0" i="0" dirty="0">
              <a:effectLst/>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Once the AI receives the input tokens, it employs the model to generate the output tokens (i.e., the response)</a:t>
            </a:r>
          </a:p>
        </p:txBody>
      </p:sp>
    </p:spTree>
    <p:extLst>
      <p:ext uri="{BB962C8B-B14F-4D97-AF65-F5344CB8AC3E}">
        <p14:creationId xmlns:p14="http://schemas.microsoft.com/office/powerpoint/2010/main" val="310426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9247C7-4248-6AAE-2E85-54E8DEC185B1}"/>
              </a:ext>
            </a:extLst>
          </p:cNvPr>
          <p:cNvSpPr>
            <a:spLocks noGrp="1"/>
          </p:cNvSpPr>
          <p:nvPr>
            <p:ph type="title"/>
          </p:nvPr>
        </p:nvSpPr>
        <p:spPr>
          <a:xfrm>
            <a:off x="838200" y="365125"/>
            <a:ext cx="10515600" cy="1325563"/>
          </a:xfrm>
        </p:spPr>
        <p:txBody>
          <a:bodyPr>
            <a:normAutofit/>
          </a:bodyPr>
          <a:lstStyle/>
          <a:p>
            <a:r>
              <a:rPr lang="en-US" sz="5400" b="1" dirty="0">
                <a:latin typeface="Arial" panose="020B0604020202020204" pitchFamily="34" charset="0"/>
                <a:cs typeface="Arial" panose="020B0604020202020204" pitchFamily="34" charset="0"/>
              </a:rPr>
              <a:t>How Does the Model Work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47603E-35A2-4B4C-7323-14E8960DEBB7}"/>
              </a:ext>
            </a:extLst>
          </p:cNvPr>
          <p:cNvSpPr>
            <a:spLocks noGrp="1"/>
          </p:cNvSpPr>
          <p:nvPr>
            <p:ph idx="1"/>
          </p:nvPr>
        </p:nvSpPr>
        <p:spPr>
          <a:xfrm>
            <a:off x="838200" y="1929384"/>
            <a:ext cx="10515600" cy="4251960"/>
          </a:xfrm>
        </p:spPr>
        <p:txBody>
          <a:bodyPr>
            <a:noAutofit/>
          </a:bodyPr>
          <a:lstStyle/>
          <a:p>
            <a:r>
              <a:rPr lang="en-US" b="0" i="0" dirty="0">
                <a:effectLst/>
                <a:latin typeface="Arial" panose="020B0604020202020204" pitchFamily="34" charset="0"/>
                <a:cs typeface="Arial" panose="020B0604020202020204" pitchFamily="34" charset="0"/>
              </a:rPr>
              <a:t>Users can guide the generative process; for example, introducing specific input tokens can prompt the AI to generate content in a particular style, tone, or context.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777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5" name="Rectangle 105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4A35B42-6A69-7202-9741-552E862493B8}"/>
              </a:ext>
            </a:extLst>
          </p:cNvPr>
          <p:cNvSpPr txBox="1"/>
          <p:nvPr/>
        </p:nvSpPr>
        <p:spPr>
          <a:xfrm>
            <a:off x="4682288" y="1280160"/>
            <a:ext cx="6894576" cy="1463040"/>
          </a:xfrm>
          <a:prstGeom prst="rect">
            <a:avLst/>
          </a:prstGeom>
        </p:spPr>
        <p:txBody>
          <a:bodyPr vert="horz" lIns="91440" tIns="45720" rIns="91440" bIns="45720" rtlCol="0" anchor="ctr">
            <a:noAutofit/>
          </a:bodyPr>
          <a:lstStyle/>
          <a:p>
            <a:pPr>
              <a:lnSpc>
                <a:spcPct val="90000"/>
              </a:lnSpc>
              <a:spcAft>
                <a:spcPts val="600"/>
              </a:spcAft>
            </a:pPr>
            <a:r>
              <a:rPr lang="en-US" sz="4000" b="1" dirty="0">
                <a:latin typeface="Arial" panose="020B0604020202020204" pitchFamily="34" charset="0"/>
                <a:cs typeface="Arial" panose="020B0604020202020204" pitchFamily="34" charset="0"/>
              </a:rPr>
              <a:t>ChatGPT and similar applications predict words that are most likely to occur in response to a prompt and gives that as a response</a:t>
            </a:r>
          </a:p>
        </p:txBody>
      </p:sp>
      <p:pic>
        <p:nvPicPr>
          <p:cNvPr id="1026" name="Picture 2" descr="How ChatGPT really works and will it change the field of IT and AI? — a  deep dive | by Aleksander Obuchowski | Chatbots Life">
            <a:extLst>
              <a:ext uri="{FF2B5EF4-FFF2-40B4-BE49-F238E27FC236}">
                <a16:creationId xmlns:a16="http://schemas.microsoft.com/office/drawing/2014/main" id="{87A2F9D9-CBFF-1643-D895-7E7BC059E8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90057" y="3918857"/>
            <a:ext cx="8529744" cy="26685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81217D-2580-0F6E-3E1F-CC51A7700A3A}"/>
              </a:ext>
            </a:extLst>
          </p:cNvPr>
          <p:cNvSpPr txBox="1"/>
          <p:nvPr/>
        </p:nvSpPr>
        <p:spPr>
          <a:xfrm>
            <a:off x="4142792" y="345233"/>
            <a:ext cx="326571" cy="1772816"/>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079914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1F4438-1E65-33B5-D7D7-17C981F11581}"/>
              </a:ext>
            </a:extLst>
          </p:cNvPr>
          <p:cNvSpPr>
            <a:spLocks noGrp="1"/>
          </p:cNvSpPr>
          <p:nvPr>
            <p:ph type="title"/>
          </p:nvPr>
        </p:nvSpPr>
        <p:spPr>
          <a:xfrm>
            <a:off x="838200" y="365125"/>
            <a:ext cx="10515600" cy="1325563"/>
          </a:xfrm>
        </p:spPr>
        <p:txBody>
          <a:bodyPr>
            <a:normAutofit/>
          </a:bodyPr>
          <a:lstStyle/>
          <a:p>
            <a:r>
              <a:rPr lang="en-US" sz="4600" b="1">
                <a:latin typeface="Arial" panose="020B0604020202020204" pitchFamily="34" charset="0"/>
                <a:cs typeface="Arial" panose="020B0604020202020204" pitchFamily="34" charset="0"/>
              </a:rPr>
              <a:t>About ChatGPT (and Similar LLMs)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1E34E0-817E-D73B-6567-6E9104B4D1E2}"/>
              </a:ext>
            </a:extLst>
          </p:cNvPr>
          <p:cNvSpPr>
            <a:spLocks noGrp="1"/>
          </p:cNvSpPr>
          <p:nvPr>
            <p:ph idx="1"/>
          </p:nvPr>
        </p:nvSpPr>
        <p:spPr>
          <a:xfrm>
            <a:off x="838201" y="1929384"/>
            <a:ext cx="8772330" cy="4251960"/>
          </a:xfrm>
        </p:spPr>
        <p:txBody>
          <a:bodyPr>
            <a:normAutofit fontScale="92500" lnSpcReduction="20000"/>
          </a:bodyPr>
          <a:lstStyle/>
          <a:p>
            <a:r>
              <a:rPr lang="en-US" sz="3000" dirty="0">
                <a:latin typeface="Arial" panose="020B0604020202020204" pitchFamily="34" charset="0"/>
                <a:cs typeface="Arial" panose="020B0604020202020204" pitchFamily="34" charset="0"/>
              </a:rPr>
              <a:t>The responses seem to be human, confident, and authoritative</a:t>
            </a:r>
          </a:p>
          <a:p>
            <a:r>
              <a:rPr lang="en-US" sz="3000" dirty="0">
                <a:latin typeface="Arial" panose="020B0604020202020204" pitchFamily="34" charset="0"/>
                <a:cs typeface="Arial" panose="020B0604020202020204" pitchFamily="34" charset="0"/>
              </a:rPr>
              <a:t>The responses are optimized to produce plausible-sounding language</a:t>
            </a:r>
          </a:p>
          <a:p>
            <a:r>
              <a:rPr lang="en-US" sz="3000" dirty="0">
                <a:latin typeface="Arial" panose="020B0604020202020204" pitchFamily="34" charset="0"/>
                <a:cs typeface="Arial" panose="020B0604020202020204" pitchFamily="34" charset="0"/>
              </a:rPr>
              <a:t>ChatGPT is based on a language model, not a “truth” model</a:t>
            </a:r>
          </a:p>
          <a:p>
            <a:r>
              <a:rPr lang="en-US" sz="3000" dirty="0">
                <a:latin typeface="Arial" panose="020B0604020202020204" pitchFamily="34" charset="0"/>
                <a:cs typeface="Arial" panose="020B0604020202020204" pitchFamily="34" charset="0"/>
              </a:rPr>
              <a:t>To improve the quality of ChatGPT, developers employ Reinforced Learning from Human Feedback (RLHF) where developers give the model prompts, the outputs are evaluated by humans, the evaluations are given a score, and the numerical evaluations are fed back into the training process</a:t>
            </a:r>
          </a:p>
          <a:p>
            <a:endParaRPr lang="en-US" sz="2200" dirty="0"/>
          </a:p>
          <a:p>
            <a:endParaRPr lang="en-US" sz="2200" dirty="0"/>
          </a:p>
        </p:txBody>
      </p:sp>
    </p:spTree>
    <p:extLst>
      <p:ext uri="{BB962C8B-B14F-4D97-AF65-F5344CB8AC3E}">
        <p14:creationId xmlns:p14="http://schemas.microsoft.com/office/powerpoint/2010/main" val="75772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AE427-3D58-C514-2C2A-74DDF0BDA6AC}"/>
              </a:ext>
            </a:extLst>
          </p:cNvPr>
          <p:cNvPicPr>
            <a:picLocks noChangeAspect="1"/>
          </p:cNvPicPr>
          <p:nvPr/>
        </p:nvPicPr>
        <p:blipFill>
          <a:blip r:embed="rId2"/>
          <a:stretch>
            <a:fillRect/>
          </a:stretch>
        </p:blipFill>
        <p:spPr>
          <a:xfrm>
            <a:off x="2646193" y="0"/>
            <a:ext cx="6899614" cy="6858000"/>
          </a:xfrm>
          <a:prstGeom prst="rect">
            <a:avLst/>
          </a:prstGeom>
        </p:spPr>
      </p:pic>
    </p:spTree>
    <p:extLst>
      <p:ext uri="{BB962C8B-B14F-4D97-AF65-F5344CB8AC3E}">
        <p14:creationId xmlns:p14="http://schemas.microsoft.com/office/powerpoint/2010/main" val="2079241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2597-841B-4128-1793-739DD23B42DB}"/>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Improving the Quality of LLMs’ Responses</a:t>
            </a:r>
          </a:p>
        </p:txBody>
      </p:sp>
      <p:sp>
        <p:nvSpPr>
          <p:cNvPr id="3" name="Content Placeholder 2">
            <a:extLst>
              <a:ext uri="{FF2B5EF4-FFF2-40B4-BE49-F238E27FC236}">
                <a16:creationId xmlns:a16="http://schemas.microsoft.com/office/drawing/2014/main" id="{A2D1CC10-3819-15C6-4403-ECA4435F673D}"/>
              </a:ext>
            </a:extLst>
          </p:cNvPr>
          <p:cNvSpPr>
            <a:spLocks noGrp="1"/>
          </p:cNvSpPr>
          <p:nvPr>
            <p:ph idx="1"/>
          </p:nvPr>
        </p:nvSpPr>
        <p:spPr>
          <a:xfrm>
            <a:off x="838201" y="1825625"/>
            <a:ext cx="5133392" cy="4351338"/>
          </a:xfrm>
        </p:spPr>
        <p:txBody>
          <a:bodyPr>
            <a:normAutofit/>
          </a:bodyPr>
          <a:lstStyle/>
          <a:p>
            <a:r>
              <a:rPr lang="en-US" sz="3200" b="0" i="0" dirty="0">
                <a:solidFill>
                  <a:srgbClr val="333333"/>
                </a:solidFill>
                <a:effectLst/>
                <a:latin typeface="AmazonEmber"/>
              </a:rPr>
              <a:t>Retrieval-Augmented Generation (RAG) optimizes the output of an LLM by referencing an authoritative knowledge base outside of its training data sources before generating a response </a:t>
            </a:r>
            <a:endParaRPr lang="en-US" sz="3200" dirty="0"/>
          </a:p>
        </p:txBody>
      </p:sp>
      <p:pic>
        <p:nvPicPr>
          <p:cNvPr id="3074" name="Picture 2" descr="What is Retrieval Augmented Generation?">
            <a:extLst>
              <a:ext uri="{FF2B5EF4-FFF2-40B4-BE49-F238E27FC236}">
                <a16:creationId xmlns:a16="http://schemas.microsoft.com/office/drawing/2014/main" id="{472CEBD5-3B20-2A79-D519-FEA038F0D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833" y="2780522"/>
            <a:ext cx="5337110" cy="3396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563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F632-7DB2-3A53-A331-D3DD78B41066}"/>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What Is Generative AI and What Does It Do?</a:t>
            </a:r>
          </a:p>
        </p:txBody>
      </p:sp>
      <p:sp>
        <p:nvSpPr>
          <p:cNvPr id="3" name="Content Placeholder 2">
            <a:extLst>
              <a:ext uri="{FF2B5EF4-FFF2-40B4-BE49-F238E27FC236}">
                <a16:creationId xmlns:a16="http://schemas.microsoft.com/office/drawing/2014/main" id="{03CD5788-AB44-FB23-D29C-536649FA82A4}"/>
              </a:ext>
            </a:extLst>
          </p:cNvPr>
          <p:cNvSpPr>
            <a:spLocks noGrp="1"/>
          </p:cNvSpPr>
          <p:nvPr>
            <p:ph idx="1"/>
          </p:nvPr>
        </p:nvSpPr>
        <p:spPr>
          <a:xfrm>
            <a:off x="838201" y="1825625"/>
            <a:ext cx="7089396" cy="4351338"/>
          </a:xfrm>
        </p:spPr>
        <p:txBody>
          <a:bodyPr>
            <a:normAutofit lnSpcReduction="10000"/>
          </a:bodyPr>
          <a:lstStyle/>
          <a:p>
            <a:r>
              <a:rPr lang="en-US" dirty="0">
                <a:latin typeface="Arial" panose="020B0604020202020204" pitchFamily="34" charset="0"/>
                <a:cs typeface="Arial" panose="020B0604020202020204" pitchFamily="34" charset="0"/>
              </a:rPr>
              <a:t>It is a type of AI system</a:t>
            </a:r>
          </a:p>
          <a:p>
            <a:r>
              <a:rPr lang="en-US" dirty="0">
                <a:latin typeface="Arial" panose="020B0604020202020204" pitchFamily="34" charset="0"/>
                <a:cs typeface="Arial" panose="020B0604020202020204" pitchFamily="34" charset="0"/>
              </a:rPr>
              <a:t>Responds to prompts (e.g., inputs) entered by users</a:t>
            </a:r>
          </a:p>
          <a:p>
            <a:r>
              <a:rPr lang="en-US" dirty="0">
                <a:latin typeface="Arial" panose="020B0604020202020204" pitchFamily="34" charset="0"/>
                <a:cs typeface="Arial" panose="020B0604020202020204" pitchFamily="34" charset="0"/>
              </a:rPr>
              <a:t>Creates new outputs, such as text, images, music, and videos</a:t>
            </a:r>
          </a:p>
          <a:p>
            <a:r>
              <a:rPr lang="en-US" dirty="0">
                <a:latin typeface="Arial" panose="020B0604020202020204" pitchFamily="34" charset="0"/>
                <a:cs typeface="Arial" panose="020B0604020202020204" pitchFamily="34" charset="0"/>
              </a:rPr>
              <a:t>It is based on a deep learning model trained with large amounts of data</a:t>
            </a:r>
          </a:p>
          <a:p>
            <a:r>
              <a:rPr lang="en-US" dirty="0">
                <a:latin typeface="Arial" panose="020B0604020202020204" pitchFamily="34" charset="0"/>
                <a:cs typeface="Arial" panose="020B0604020202020204" pitchFamily="34" charset="0"/>
              </a:rPr>
              <a:t>In the case of ChatGPT, and similar systems, it predicts the next word given the conversation that has occurred so far</a:t>
            </a:r>
          </a:p>
        </p:txBody>
      </p:sp>
      <p:pic>
        <p:nvPicPr>
          <p:cNvPr id="3074" name="Picture 2" descr="AI Written, AI Read cartoon - Marketoonist | Tom Fishburne">
            <a:extLst>
              <a:ext uri="{FF2B5EF4-FFF2-40B4-BE49-F238E27FC236}">
                <a16:creationId xmlns:a16="http://schemas.microsoft.com/office/drawing/2014/main" id="{2410BA93-5BA6-7C78-32C7-5A452B128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911" y="3107094"/>
            <a:ext cx="4199089" cy="2911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4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BDC84-A4A8-21E6-1A2D-7CD0563D2913}"/>
              </a:ext>
            </a:extLst>
          </p:cNvPr>
          <p:cNvSpPr>
            <a:spLocks noGrp="1"/>
          </p:cNvSpPr>
          <p:nvPr>
            <p:ph type="title"/>
          </p:nvPr>
        </p:nvSpPr>
        <p:spPr>
          <a:xfrm>
            <a:off x="841248" y="548640"/>
            <a:ext cx="3600860" cy="5431536"/>
          </a:xfrm>
        </p:spPr>
        <p:txBody>
          <a:bodyPr>
            <a:normAutofit/>
          </a:bodyPr>
          <a:lstStyle/>
          <a:p>
            <a:r>
              <a:rPr lang="en-US" sz="5000" b="1" dirty="0">
                <a:latin typeface="Arial" panose="020B0604020202020204" pitchFamily="34" charset="0"/>
                <a:cs typeface="Arial" panose="020B0604020202020204" pitchFamily="34" charset="0"/>
              </a:rPr>
              <a:t>The Limitations of ChatGPT</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91E929-FCF1-9A8E-CD5F-D68297F3133D}"/>
              </a:ext>
            </a:extLst>
          </p:cNvPr>
          <p:cNvSpPr>
            <a:spLocks noGrp="1"/>
          </p:cNvSpPr>
          <p:nvPr>
            <p:ph idx="1"/>
          </p:nvPr>
        </p:nvSpPr>
        <p:spPr>
          <a:xfrm>
            <a:off x="5126419" y="552091"/>
            <a:ext cx="6545940" cy="5431536"/>
          </a:xfrm>
        </p:spPr>
        <p:txBody>
          <a:bodyPr anchor="ctr">
            <a:noAutofit/>
          </a:bodyPr>
          <a:lstStyle/>
          <a:p>
            <a:r>
              <a:rPr lang="en-US" dirty="0">
                <a:latin typeface="Arial" panose="020B0604020202020204" pitchFamily="34" charset="0"/>
                <a:cs typeface="Arial" panose="020B0604020202020204" pitchFamily="34" charset="0"/>
              </a:rPr>
              <a:t>It is not good at math, especially if the answer wasn’t in the training data. This is changing</a:t>
            </a:r>
          </a:p>
          <a:p>
            <a:r>
              <a:rPr lang="en-US" dirty="0">
                <a:latin typeface="Arial" panose="020B0604020202020204" pitchFamily="34" charset="0"/>
                <a:cs typeface="Arial" panose="020B0604020202020204" pitchFamily="34" charset="0"/>
              </a:rPr>
              <a:t>It generates citations that don’t exist</a:t>
            </a:r>
          </a:p>
          <a:p>
            <a:r>
              <a:rPr lang="en-US" dirty="0">
                <a:latin typeface="Arial" panose="020B0604020202020204" pitchFamily="34" charset="0"/>
                <a:cs typeface="Arial" panose="020B0604020202020204" pitchFamily="34" charset="0"/>
              </a:rPr>
              <a:t>It may answer a question correctly, but the explanation is logically or factually incorrect</a:t>
            </a:r>
          </a:p>
          <a:p>
            <a:r>
              <a:rPr lang="en-US" dirty="0">
                <a:latin typeface="Arial" panose="020B0604020202020204" pitchFamily="34" charset="0"/>
                <a:cs typeface="Arial" panose="020B0604020202020204" pitchFamily="34" charset="0"/>
              </a:rPr>
              <a:t>It isn’t good at answering questions about events that occurred after the it was trained or has access to data and will sometimes fabricate an answer</a:t>
            </a:r>
          </a:p>
          <a:p>
            <a:r>
              <a:rPr lang="en-US" dirty="0">
                <a:latin typeface="Arial" panose="020B0604020202020204" pitchFamily="34" charset="0"/>
                <a:cs typeface="Arial" panose="020B0604020202020204" pitchFamily="34" charset="0"/>
              </a:rPr>
              <a:t>In general, any response may be in error, so fact check if it is important that the response is correct</a:t>
            </a:r>
          </a:p>
        </p:txBody>
      </p:sp>
    </p:spTree>
    <p:extLst>
      <p:ext uri="{BB962C8B-B14F-4D97-AF65-F5344CB8AC3E}">
        <p14:creationId xmlns:p14="http://schemas.microsoft.com/office/powerpoint/2010/main" val="21909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811395-1EEA-F185-B869-F661059882CD}"/>
              </a:ext>
            </a:extLst>
          </p:cNvPr>
          <p:cNvSpPr>
            <a:spLocks noGrp="1"/>
          </p:cNvSpPr>
          <p:nvPr>
            <p:ph type="title"/>
          </p:nvPr>
        </p:nvSpPr>
        <p:spPr>
          <a:xfrm>
            <a:off x="838200" y="365125"/>
            <a:ext cx="10515600" cy="1325563"/>
          </a:xfrm>
        </p:spPr>
        <p:txBody>
          <a:bodyPr>
            <a:normAutofit/>
          </a:bodyPr>
          <a:lstStyle/>
          <a:p>
            <a:r>
              <a:rPr lang="en-US" sz="5400" b="1">
                <a:latin typeface="Arial" panose="020B0604020202020204" pitchFamily="34" charset="0"/>
                <a:cs typeface="Arial" panose="020B0604020202020204" pitchFamily="34" charset="0"/>
              </a:rPr>
              <a:t>When Creating Prompts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4DC3DB-95D1-2838-C000-A03F07DCAFD0}"/>
              </a:ext>
            </a:extLst>
          </p:cNvPr>
          <p:cNvSpPr>
            <a:spLocks noGrp="1"/>
          </p:cNvSpPr>
          <p:nvPr>
            <p:ph idx="1"/>
          </p:nvPr>
        </p:nvSpPr>
        <p:spPr>
          <a:xfrm>
            <a:off x="838200" y="1929384"/>
            <a:ext cx="10515600" cy="4251960"/>
          </a:xfrm>
        </p:spPr>
        <p:txBody>
          <a:bodyPr>
            <a:normAutofit lnSpcReduction="10000"/>
          </a:bodyPr>
          <a:lstStyle/>
          <a:p>
            <a:r>
              <a:rPr lang="en-US" dirty="0">
                <a:latin typeface="Arial" panose="020B0604020202020204" pitchFamily="34" charset="0"/>
                <a:cs typeface="Arial" panose="020B0604020202020204" pitchFamily="34" charset="0"/>
              </a:rPr>
              <a:t>Writing good prompts is an artform and is referred to as “prompt engineering”</a:t>
            </a:r>
          </a:p>
          <a:p>
            <a:r>
              <a:rPr lang="en-US" i="0" dirty="0">
                <a:solidFill>
                  <a:srgbClr val="111111"/>
                </a:solidFill>
                <a:effectLst/>
                <a:latin typeface="Arial" panose="020B0604020202020204" pitchFamily="34" charset="0"/>
                <a:cs typeface="Arial" panose="020B0604020202020204" pitchFamily="34" charset="0"/>
              </a:rPr>
              <a:t>Longer prompts containing more information and detailed instructions are better than short, generic prompts</a:t>
            </a:r>
          </a:p>
          <a:p>
            <a:r>
              <a:rPr lang="en-US" dirty="0">
                <a:solidFill>
                  <a:srgbClr val="111111"/>
                </a:solidFill>
                <a:latin typeface="Arial" panose="020B0604020202020204" pitchFamily="34" charset="0"/>
                <a:cs typeface="Arial" panose="020B0604020202020204" pitchFamily="34" charset="0"/>
              </a:rPr>
              <a:t>The “Formula” for writing good prompts is</a:t>
            </a:r>
          </a:p>
          <a:p>
            <a:pPr lvl="1" fontAlgn="base">
              <a:buFont typeface="Courier New" panose="02070309020205020404" pitchFamily="49" charset="0"/>
              <a:buChar char="o"/>
            </a:pPr>
            <a:r>
              <a:rPr lang="en-US" sz="2800" b="0" i="0" dirty="0">
                <a:solidFill>
                  <a:srgbClr val="111111"/>
                </a:solidFill>
                <a:effectLst/>
                <a:latin typeface="Arial" panose="020B0604020202020204" pitchFamily="34" charset="0"/>
                <a:cs typeface="Arial" panose="020B0604020202020204" pitchFamily="34" charset="0"/>
              </a:rPr>
              <a:t>Context</a:t>
            </a:r>
          </a:p>
          <a:p>
            <a:pPr lvl="1" fontAlgn="base">
              <a:buFont typeface="Courier New" panose="02070309020205020404" pitchFamily="49" charset="0"/>
              <a:buChar char="o"/>
            </a:pPr>
            <a:r>
              <a:rPr lang="en-US" sz="2800" b="0" i="0" dirty="0">
                <a:solidFill>
                  <a:srgbClr val="111111"/>
                </a:solidFill>
                <a:effectLst/>
                <a:latin typeface="Arial" panose="020B0604020202020204" pitchFamily="34" charset="0"/>
                <a:cs typeface="Arial" panose="020B0604020202020204" pitchFamily="34" charset="0"/>
              </a:rPr>
              <a:t>Task</a:t>
            </a:r>
          </a:p>
          <a:p>
            <a:pPr lvl="1" fontAlgn="base">
              <a:buFont typeface="Courier New" panose="02070309020205020404" pitchFamily="49" charset="0"/>
              <a:buChar char="o"/>
            </a:pPr>
            <a:r>
              <a:rPr lang="en-US" sz="2800" b="0" i="0" dirty="0">
                <a:solidFill>
                  <a:srgbClr val="111111"/>
                </a:solidFill>
                <a:effectLst/>
                <a:latin typeface="Arial" panose="020B0604020202020204" pitchFamily="34" charset="0"/>
                <a:cs typeface="Arial" panose="020B0604020202020204" pitchFamily="34" charset="0"/>
              </a:rPr>
              <a:t>Instruction</a:t>
            </a:r>
          </a:p>
          <a:p>
            <a:pPr lvl="1" fontAlgn="base">
              <a:buFont typeface="Courier New" panose="02070309020205020404" pitchFamily="49" charset="0"/>
              <a:buChar char="o"/>
            </a:pPr>
            <a:r>
              <a:rPr lang="en-US" sz="2800" b="0" i="0" dirty="0">
                <a:solidFill>
                  <a:srgbClr val="111111"/>
                </a:solidFill>
                <a:effectLst/>
                <a:latin typeface="Arial" panose="020B0604020202020204" pitchFamily="34" charset="0"/>
                <a:cs typeface="Arial" panose="020B0604020202020204" pitchFamily="34" charset="0"/>
              </a:rPr>
              <a:t>Clarify</a:t>
            </a:r>
          </a:p>
          <a:p>
            <a:pPr lvl="1" fontAlgn="base">
              <a:buFont typeface="Courier New" panose="02070309020205020404" pitchFamily="49" charset="0"/>
              <a:buChar char="o"/>
            </a:pPr>
            <a:r>
              <a:rPr lang="en-US" sz="2800" b="0" i="0" dirty="0">
                <a:solidFill>
                  <a:srgbClr val="111111"/>
                </a:solidFill>
                <a:effectLst/>
                <a:latin typeface="Arial" panose="020B0604020202020204" pitchFamily="34" charset="0"/>
                <a:cs typeface="Arial" panose="020B0604020202020204" pitchFamily="34" charset="0"/>
              </a:rPr>
              <a:t>Refine</a:t>
            </a: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973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Art of Writing ChatGPT Prompts for Any Use Case">
            <a:extLst>
              <a:ext uri="{FF2B5EF4-FFF2-40B4-BE49-F238E27FC236}">
                <a16:creationId xmlns:a16="http://schemas.microsoft.com/office/drawing/2014/main" id="{69F9F2F0-016A-F757-13E3-23A86E5F4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05B4F2-EE84-19C2-E968-BB3291507E25}"/>
              </a:ext>
            </a:extLst>
          </p:cNvPr>
          <p:cNvSpPr txBox="1"/>
          <p:nvPr/>
        </p:nvSpPr>
        <p:spPr>
          <a:xfrm>
            <a:off x="7994709" y="6507329"/>
            <a:ext cx="3948476"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Source: Tamsin, January 14, 2024</a:t>
            </a:r>
          </a:p>
        </p:txBody>
      </p:sp>
    </p:spTree>
    <p:extLst>
      <p:ext uri="{BB962C8B-B14F-4D97-AF65-F5344CB8AC3E}">
        <p14:creationId xmlns:p14="http://schemas.microsoft.com/office/powerpoint/2010/main" val="1265185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446A1-841D-8DF6-7026-E3CF01DDEE4C}"/>
              </a:ext>
            </a:extLst>
          </p:cNvPr>
          <p:cNvPicPr>
            <a:picLocks noChangeAspect="1"/>
          </p:cNvPicPr>
          <p:nvPr/>
        </p:nvPicPr>
        <p:blipFill>
          <a:blip r:embed="rId2"/>
          <a:stretch>
            <a:fillRect/>
          </a:stretch>
        </p:blipFill>
        <p:spPr>
          <a:xfrm>
            <a:off x="-251927" y="-522514"/>
            <a:ext cx="12577666" cy="7660431"/>
          </a:xfrm>
          <a:prstGeom prst="rect">
            <a:avLst/>
          </a:prstGeom>
        </p:spPr>
      </p:pic>
    </p:spTree>
    <p:extLst>
      <p:ext uri="{BB962C8B-B14F-4D97-AF65-F5344CB8AC3E}">
        <p14:creationId xmlns:p14="http://schemas.microsoft.com/office/powerpoint/2010/main" val="2753444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EDDCA8-0A31-A24E-0E6D-C919DD3703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2783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AAF6A4-4E1A-E3DE-0D15-A9B93DC0CF1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693878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7C652B-1087-4C8E-78A8-9C25146731FE}"/>
              </a:ext>
            </a:extLst>
          </p:cNvPr>
          <p:cNvSpPr txBox="1"/>
          <p:nvPr/>
        </p:nvSpPr>
        <p:spPr>
          <a:xfrm>
            <a:off x="1129461" y="1580908"/>
            <a:ext cx="10343626" cy="4016292"/>
          </a:xfrm>
          <a:prstGeom prst="rect">
            <a:avLst/>
          </a:prstGeom>
          <a:noFill/>
        </p:spPr>
        <p:txBody>
          <a:bodyPr wrap="square">
            <a:spAutoFit/>
          </a:bodyPr>
          <a:lstStyle/>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effectLst/>
                <a:latin typeface="Arial" panose="020B0604020202020204" pitchFamily="34" charset="0"/>
                <a:ea typeface="Calibri" panose="020F0502020204030204" pitchFamily="34" charset="0"/>
              </a:rPr>
              <a:t>While the analytics term has become popular recently, it traces its roots back to much earlier times -- World War II. At that time, the United States and it allies were facing complex logistical problems planning the movement of troops, weapons, and supplies. To address these problems, models such as simulation, mathematical programming, and Markov processes were used to help provide solutions. We will learn about some of these models in later chapters. </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F9ABB6EA-BDFD-9314-7383-A21EF1C20616}"/>
              </a:ext>
            </a:extLst>
          </p:cNvPr>
          <p:cNvSpPr txBox="1"/>
          <p:nvPr/>
        </p:nvSpPr>
        <p:spPr>
          <a:xfrm>
            <a:off x="7768206" y="6031684"/>
            <a:ext cx="2718033" cy="584775"/>
          </a:xfrm>
          <a:prstGeom prst="rect">
            <a:avLst/>
          </a:prstGeom>
          <a:noFill/>
        </p:spPr>
        <p:txBody>
          <a:bodyPr wrap="square" rtlCol="0">
            <a:spAutoFit/>
          </a:bodyPr>
          <a:lstStyle/>
          <a:p>
            <a:r>
              <a:rPr lang="en-US" sz="3200" i="1" dirty="0">
                <a:solidFill>
                  <a:srgbClr val="C00000"/>
                </a:solidFill>
                <a:latin typeface="Arial" panose="020B0604020202020204" pitchFamily="34" charset="0"/>
                <a:cs typeface="Arial" panose="020B0604020202020204" pitchFamily="34" charset="0"/>
              </a:rPr>
              <a:t>Hugh Watson</a:t>
            </a:r>
          </a:p>
        </p:txBody>
      </p:sp>
      <p:sp>
        <p:nvSpPr>
          <p:cNvPr id="5" name="TextBox 4">
            <a:extLst>
              <a:ext uri="{FF2B5EF4-FFF2-40B4-BE49-F238E27FC236}">
                <a16:creationId xmlns:a16="http://schemas.microsoft.com/office/drawing/2014/main" id="{4D9F8D6A-0A5F-54A7-4ED3-1B7D4E44EE76}"/>
              </a:ext>
            </a:extLst>
          </p:cNvPr>
          <p:cNvSpPr txBox="1"/>
          <p:nvPr/>
        </p:nvSpPr>
        <p:spPr>
          <a:xfrm>
            <a:off x="1744825" y="438539"/>
            <a:ext cx="8108302"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Comparing Prompt Responses</a:t>
            </a:r>
          </a:p>
        </p:txBody>
      </p:sp>
    </p:spTree>
    <p:extLst>
      <p:ext uri="{BB962C8B-B14F-4D97-AF65-F5344CB8AC3E}">
        <p14:creationId xmlns:p14="http://schemas.microsoft.com/office/powerpoint/2010/main" val="1249137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2848D6-AB3B-EC24-F0FB-098F101A76A1}"/>
              </a:ext>
            </a:extLst>
          </p:cNvPr>
          <p:cNvSpPr txBox="1"/>
          <p:nvPr/>
        </p:nvSpPr>
        <p:spPr>
          <a:xfrm>
            <a:off x="981511" y="1409608"/>
            <a:ext cx="10435905" cy="5262979"/>
          </a:xfrm>
          <a:prstGeom prst="rect">
            <a:avLst/>
          </a:prstGeom>
          <a:noFill/>
        </p:spPr>
        <p:txBody>
          <a:bodyPr wrap="square" rtlCol="0">
            <a:spAutoFit/>
          </a:bodyPr>
          <a:lstStyle/>
          <a:p>
            <a:pPr algn="l"/>
            <a:r>
              <a:rPr lang="en-US" sz="2400" b="0" i="0" dirty="0">
                <a:solidFill>
                  <a:srgbClr val="0D0D0D"/>
                </a:solidFill>
                <a:effectLst/>
                <a:highlight>
                  <a:srgbClr val="FFFFFF"/>
                </a:highlight>
                <a:latin typeface="Arial" panose="020B0604020202020204" pitchFamily="34" charset="0"/>
                <a:cs typeface="Arial" panose="020B0604020202020204" pitchFamily="34" charset="0"/>
              </a:rPr>
              <a:t>Let me tell you something folks, analytics is all the rage nowadays. But you know what? It's been around for a long time, believe me. We're talking way back, all the way to World War II.</a:t>
            </a:r>
          </a:p>
          <a:p>
            <a:pPr algn="l"/>
            <a:endParaRPr lang="en-US" sz="2400" b="0" i="0" dirty="0">
              <a:solidFill>
                <a:srgbClr val="0D0D0D"/>
              </a:solidFill>
              <a:effectLst/>
              <a:highlight>
                <a:srgbClr val="FFFFFF"/>
              </a:highlight>
              <a:latin typeface="Arial" panose="020B0604020202020204" pitchFamily="34" charset="0"/>
              <a:cs typeface="Arial" panose="020B0604020202020204" pitchFamily="34" charset="0"/>
            </a:endParaRPr>
          </a:p>
          <a:p>
            <a:pPr algn="l"/>
            <a:r>
              <a:rPr lang="en-US" sz="2400" b="0" i="0" dirty="0">
                <a:solidFill>
                  <a:srgbClr val="0D0D0D"/>
                </a:solidFill>
                <a:effectLst/>
                <a:highlight>
                  <a:srgbClr val="FFFFFF"/>
                </a:highlight>
                <a:latin typeface="Arial" panose="020B0604020202020204" pitchFamily="34" charset="0"/>
                <a:cs typeface="Arial" panose="020B0604020202020204" pitchFamily="34" charset="0"/>
              </a:rPr>
              <a:t>Back then, the United States and our allies were dealing with some serious logistical headaches. We had troops, weapons, and supplies to move around, and it wasn't easy. But you know what we did? We used some real fancy models like simulation, mathematical programming, and Markov processes to figure it all out.</a:t>
            </a:r>
          </a:p>
          <a:p>
            <a:pPr algn="l"/>
            <a:endParaRPr lang="en-US" sz="2400" b="0" i="0" dirty="0">
              <a:solidFill>
                <a:srgbClr val="0D0D0D"/>
              </a:solidFill>
              <a:effectLst/>
              <a:highlight>
                <a:srgbClr val="FFFFFF"/>
              </a:highlight>
              <a:latin typeface="Arial" panose="020B0604020202020204" pitchFamily="34" charset="0"/>
              <a:cs typeface="Arial" panose="020B0604020202020204" pitchFamily="34" charset="0"/>
            </a:endParaRPr>
          </a:p>
          <a:p>
            <a:pPr algn="l"/>
            <a:r>
              <a:rPr lang="en-US" sz="2400" b="0" i="0" dirty="0">
                <a:solidFill>
                  <a:srgbClr val="0D0D0D"/>
                </a:solidFill>
                <a:effectLst/>
                <a:highlight>
                  <a:srgbClr val="FFFFFF"/>
                </a:highlight>
                <a:latin typeface="Arial" panose="020B0604020202020204" pitchFamily="34" charset="0"/>
                <a:cs typeface="Arial" panose="020B0604020202020204" pitchFamily="34" charset="0"/>
              </a:rPr>
              <a:t>And let me tell you, it worked like a charm. We solved those problems and we solved them big league. Now, we're </a:t>
            </a:r>
            <a:r>
              <a:rPr lang="en-US" sz="2400" b="0" i="0" dirty="0" err="1">
                <a:solidFill>
                  <a:srgbClr val="0D0D0D"/>
                </a:solidFill>
                <a:effectLst/>
                <a:highlight>
                  <a:srgbClr val="FFFFFF"/>
                </a:highlight>
                <a:latin typeface="Arial" panose="020B0604020202020204" pitchFamily="34" charset="0"/>
                <a:cs typeface="Arial" panose="020B0604020202020204" pitchFamily="34" charset="0"/>
              </a:rPr>
              <a:t>gonna</a:t>
            </a:r>
            <a:r>
              <a:rPr lang="en-US" sz="2400" b="0" i="0" dirty="0">
                <a:solidFill>
                  <a:srgbClr val="0D0D0D"/>
                </a:solidFill>
                <a:effectLst/>
                <a:highlight>
                  <a:srgbClr val="FFFFFF"/>
                </a:highlight>
                <a:latin typeface="Arial" panose="020B0604020202020204" pitchFamily="34" charset="0"/>
                <a:cs typeface="Arial" panose="020B0604020202020204" pitchFamily="34" charset="0"/>
              </a:rPr>
              <a:t> dive deep into these models in the chapters to come. And let me tell you, it's </a:t>
            </a:r>
            <a:r>
              <a:rPr lang="en-US" sz="2400" b="0" i="0" dirty="0" err="1">
                <a:solidFill>
                  <a:srgbClr val="0D0D0D"/>
                </a:solidFill>
                <a:effectLst/>
                <a:highlight>
                  <a:srgbClr val="FFFFFF"/>
                </a:highlight>
                <a:latin typeface="Arial" panose="020B0604020202020204" pitchFamily="34" charset="0"/>
                <a:cs typeface="Arial" panose="020B0604020202020204" pitchFamily="34" charset="0"/>
              </a:rPr>
              <a:t>gonna</a:t>
            </a:r>
            <a:r>
              <a:rPr lang="en-US" sz="2400" b="0" i="0" dirty="0">
                <a:solidFill>
                  <a:srgbClr val="0D0D0D"/>
                </a:solidFill>
                <a:effectLst/>
                <a:highlight>
                  <a:srgbClr val="FFFFFF"/>
                </a:highlight>
                <a:latin typeface="Arial" panose="020B0604020202020204" pitchFamily="34" charset="0"/>
                <a:cs typeface="Arial" panose="020B0604020202020204" pitchFamily="34" charset="0"/>
              </a:rPr>
              <a:t> be tremendous, just tremendous.</a:t>
            </a:r>
          </a:p>
        </p:txBody>
      </p:sp>
      <p:sp>
        <p:nvSpPr>
          <p:cNvPr id="3" name="TextBox 2">
            <a:extLst>
              <a:ext uri="{FF2B5EF4-FFF2-40B4-BE49-F238E27FC236}">
                <a16:creationId xmlns:a16="http://schemas.microsoft.com/office/drawing/2014/main" id="{643BE363-A6C7-4CFD-5121-94359EAF4079}"/>
              </a:ext>
            </a:extLst>
          </p:cNvPr>
          <p:cNvSpPr txBox="1"/>
          <p:nvPr/>
        </p:nvSpPr>
        <p:spPr>
          <a:xfrm>
            <a:off x="8237989" y="6165908"/>
            <a:ext cx="3179427" cy="523220"/>
          </a:xfrm>
          <a:prstGeom prst="rect">
            <a:avLst/>
          </a:prstGeom>
          <a:noFill/>
        </p:spPr>
        <p:txBody>
          <a:bodyPr wrap="square" rtlCol="0">
            <a:spAutoFit/>
          </a:bodyPr>
          <a:lstStyle/>
          <a:p>
            <a:r>
              <a:rPr lang="en-US" sz="2800" i="1" dirty="0">
                <a:solidFill>
                  <a:srgbClr val="C00000"/>
                </a:solidFill>
                <a:latin typeface="Arial" panose="020B0604020202020204" pitchFamily="34" charset="0"/>
                <a:cs typeface="Arial" panose="020B0604020202020204" pitchFamily="34" charset="0"/>
              </a:rPr>
              <a:t>Donald Trump</a:t>
            </a:r>
          </a:p>
        </p:txBody>
      </p:sp>
      <p:sp>
        <p:nvSpPr>
          <p:cNvPr id="5" name="TextBox 4">
            <a:extLst>
              <a:ext uri="{FF2B5EF4-FFF2-40B4-BE49-F238E27FC236}">
                <a16:creationId xmlns:a16="http://schemas.microsoft.com/office/drawing/2014/main" id="{CAE99944-5A29-F93B-041C-08EBB7C57EA9}"/>
              </a:ext>
            </a:extLst>
          </p:cNvPr>
          <p:cNvSpPr txBox="1"/>
          <p:nvPr/>
        </p:nvSpPr>
        <p:spPr>
          <a:xfrm>
            <a:off x="1875451" y="430469"/>
            <a:ext cx="7837715" cy="707886"/>
          </a:xfrm>
          <a:prstGeom prst="rect">
            <a:avLst/>
          </a:prstGeom>
          <a:noFill/>
        </p:spPr>
        <p:txBody>
          <a:bodyPr wrap="square">
            <a:spAutoFit/>
          </a:bodyPr>
          <a:lstStyle/>
          <a:p>
            <a:pPr algn="ctr"/>
            <a:r>
              <a:rPr lang="en-US" sz="4000" b="1" dirty="0">
                <a:latin typeface="Arial" panose="020B0604020202020204" pitchFamily="34" charset="0"/>
                <a:cs typeface="Arial" panose="020B0604020202020204" pitchFamily="34" charset="0"/>
              </a:rPr>
              <a:t>Comparing Prompt Responses</a:t>
            </a:r>
          </a:p>
        </p:txBody>
      </p:sp>
    </p:spTree>
    <p:extLst>
      <p:ext uri="{BB962C8B-B14F-4D97-AF65-F5344CB8AC3E}">
        <p14:creationId xmlns:p14="http://schemas.microsoft.com/office/powerpoint/2010/main" val="740307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8C2576-01DF-7BFF-1139-8A9A674BC70E}"/>
              </a:ext>
            </a:extLst>
          </p:cNvPr>
          <p:cNvSpPr txBox="1"/>
          <p:nvPr/>
        </p:nvSpPr>
        <p:spPr>
          <a:xfrm>
            <a:off x="563460" y="1041432"/>
            <a:ext cx="11065079" cy="5355312"/>
          </a:xfrm>
          <a:prstGeom prst="rect">
            <a:avLst/>
          </a:prstGeom>
          <a:noFill/>
        </p:spPr>
        <p:txBody>
          <a:bodyPr wrap="square" rtlCol="0">
            <a:spAutoFit/>
          </a:bodyPr>
          <a:lstStyle/>
          <a:p>
            <a:pPr algn="l"/>
            <a:r>
              <a:rPr lang="en-US" b="0" i="0" dirty="0">
                <a:solidFill>
                  <a:srgbClr val="0D0D0D"/>
                </a:solidFill>
                <a:effectLst/>
                <a:highlight>
                  <a:srgbClr val="FFFFFF"/>
                </a:highlight>
                <a:latin typeface="Arial" panose="020B0604020202020204" pitchFamily="34" charset="0"/>
                <a:cs typeface="Arial" panose="020B0604020202020204" pitchFamily="34" charset="0"/>
              </a:rPr>
              <a:t>As we reflect on the advancements in modern technology, we must acknowledge the historical roots of analytics. Though the term has gained recent popularity, its origins can be traced back to a pivotal time in history—World War II.</a:t>
            </a:r>
          </a:p>
          <a:p>
            <a:pPr algn="l"/>
            <a:endParaRPr lang="en-US" b="0" i="0" dirty="0">
              <a:solidFill>
                <a:srgbClr val="0D0D0D"/>
              </a:solidFill>
              <a:effectLst/>
              <a:highlight>
                <a:srgbClr val="FFFFFF"/>
              </a:highlight>
              <a:latin typeface="Arial" panose="020B0604020202020204" pitchFamily="34" charset="0"/>
              <a:cs typeface="Arial" panose="020B0604020202020204" pitchFamily="34" charset="0"/>
            </a:endParaRPr>
          </a:p>
          <a:p>
            <a:pPr algn="l"/>
            <a:r>
              <a:rPr lang="en-US" b="0" i="0" dirty="0">
                <a:solidFill>
                  <a:srgbClr val="0D0D0D"/>
                </a:solidFill>
                <a:effectLst/>
                <a:highlight>
                  <a:srgbClr val="FFFFFF"/>
                </a:highlight>
                <a:latin typeface="Arial" panose="020B0604020202020204" pitchFamily="34" charset="0"/>
                <a:cs typeface="Arial" panose="020B0604020202020204" pitchFamily="34" charset="0"/>
              </a:rPr>
              <a:t>During this era, the United States and our allies confronted intricate logistical challenges in coordinating the movement of troops, weapons, and vital supplies. In response to these challenges, innovative models such as simulation, mathematical programming, and Markov processes emerged as crucial tools in providing effective solutions.</a:t>
            </a:r>
          </a:p>
          <a:p>
            <a:pPr algn="l"/>
            <a:endParaRPr lang="en-US" b="0" i="0" dirty="0">
              <a:solidFill>
                <a:srgbClr val="0D0D0D"/>
              </a:solidFill>
              <a:effectLst/>
              <a:highlight>
                <a:srgbClr val="FFFFFF"/>
              </a:highlight>
              <a:latin typeface="Arial" panose="020B0604020202020204" pitchFamily="34" charset="0"/>
              <a:cs typeface="Arial" panose="020B0604020202020204" pitchFamily="34" charset="0"/>
            </a:endParaRPr>
          </a:p>
          <a:p>
            <a:pPr algn="l"/>
            <a:r>
              <a:rPr lang="en-US" b="0" i="0" dirty="0">
                <a:solidFill>
                  <a:srgbClr val="0D0D0D"/>
                </a:solidFill>
                <a:effectLst/>
                <a:highlight>
                  <a:srgbClr val="FFFFFF"/>
                </a:highlight>
                <a:latin typeface="Arial" panose="020B0604020202020204" pitchFamily="34" charset="0"/>
                <a:cs typeface="Arial" panose="020B0604020202020204" pitchFamily="34" charset="0"/>
              </a:rPr>
              <a:t>Through the application of these analytical methodologies, we were able to navigate the complexities of war and ensure the strategic deployment of resources. As we continue our journey, it is imperative that we recognize the enduring significance of these models and the invaluable lessons they offer.</a:t>
            </a:r>
          </a:p>
          <a:p>
            <a:pPr algn="l"/>
            <a:endParaRPr lang="en-US" b="0" i="0" dirty="0">
              <a:solidFill>
                <a:srgbClr val="0D0D0D"/>
              </a:solidFill>
              <a:effectLst/>
              <a:highlight>
                <a:srgbClr val="FFFFFF"/>
              </a:highlight>
              <a:latin typeface="Arial" panose="020B0604020202020204" pitchFamily="34" charset="0"/>
              <a:cs typeface="Arial" panose="020B0604020202020204" pitchFamily="34" charset="0"/>
            </a:endParaRPr>
          </a:p>
          <a:p>
            <a:pPr algn="l"/>
            <a:r>
              <a:rPr lang="en-US" b="0" i="0" dirty="0">
                <a:solidFill>
                  <a:srgbClr val="0D0D0D"/>
                </a:solidFill>
                <a:effectLst/>
                <a:highlight>
                  <a:srgbClr val="FFFFFF"/>
                </a:highlight>
                <a:latin typeface="Arial" panose="020B0604020202020204" pitchFamily="34" charset="0"/>
                <a:cs typeface="Arial" panose="020B0604020202020204" pitchFamily="34" charset="0"/>
              </a:rPr>
              <a:t>In the chapters ahead, we will delve deeper into the intricacies of these analytical approaches, exploring their role in shaping our understanding of complex systems and guiding us towards informed decision-making.</a:t>
            </a:r>
          </a:p>
          <a:p>
            <a:pPr algn="l"/>
            <a:endParaRPr lang="en-US" b="0" i="0" dirty="0">
              <a:solidFill>
                <a:srgbClr val="0D0D0D"/>
              </a:solidFill>
              <a:effectLst/>
              <a:highlight>
                <a:srgbClr val="FFFFFF"/>
              </a:highlight>
              <a:latin typeface="Arial" panose="020B0604020202020204" pitchFamily="34" charset="0"/>
              <a:cs typeface="Arial" panose="020B0604020202020204" pitchFamily="34" charset="0"/>
            </a:endParaRPr>
          </a:p>
          <a:p>
            <a:pPr algn="l"/>
            <a:r>
              <a:rPr lang="en-US" b="0" i="0" dirty="0">
                <a:solidFill>
                  <a:srgbClr val="0D0D0D"/>
                </a:solidFill>
                <a:effectLst/>
                <a:highlight>
                  <a:srgbClr val="FFFFFF"/>
                </a:highlight>
                <a:latin typeface="Arial" panose="020B0604020202020204" pitchFamily="34" charset="0"/>
                <a:cs typeface="Arial" panose="020B0604020202020204" pitchFamily="34" charset="0"/>
              </a:rPr>
              <a:t>Together, let us honor the legacy of those who pioneered these methodologies and embrace the promise of analytics to drive progress and prosperity for generations to come.</a:t>
            </a:r>
          </a:p>
        </p:txBody>
      </p:sp>
      <p:sp>
        <p:nvSpPr>
          <p:cNvPr id="3" name="TextBox 2">
            <a:extLst>
              <a:ext uri="{FF2B5EF4-FFF2-40B4-BE49-F238E27FC236}">
                <a16:creationId xmlns:a16="http://schemas.microsoft.com/office/drawing/2014/main" id="{EE5DCC0D-7D7F-EAD7-BFB7-E89784C97D83}"/>
              </a:ext>
            </a:extLst>
          </p:cNvPr>
          <p:cNvSpPr txBox="1"/>
          <p:nvPr/>
        </p:nvSpPr>
        <p:spPr>
          <a:xfrm>
            <a:off x="9546672" y="6322099"/>
            <a:ext cx="2474752" cy="461665"/>
          </a:xfrm>
          <a:prstGeom prst="rect">
            <a:avLst/>
          </a:prstGeom>
          <a:noFill/>
        </p:spPr>
        <p:txBody>
          <a:bodyPr wrap="square" rtlCol="0">
            <a:spAutoFit/>
          </a:bodyPr>
          <a:lstStyle/>
          <a:p>
            <a:r>
              <a:rPr lang="en-US" sz="2400" dirty="0">
                <a:solidFill>
                  <a:srgbClr val="C00000"/>
                </a:solidFill>
                <a:latin typeface="Arial" panose="020B0604020202020204" pitchFamily="34" charset="0"/>
                <a:cs typeface="Arial" panose="020B0604020202020204" pitchFamily="34" charset="0"/>
              </a:rPr>
              <a:t>Barack Obama</a:t>
            </a:r>
          </a:p>
        </p:txBody>
      </p:sp>
      <p:sp>
        <p:nvSpPr>
          <p:cNvPr id="5" name="TextBox 4">
            <a:extLst>
              <a:ext uri="{FF2B5EF4-FFF2-40B4-BE49-F238E27FC236}">
                <a16:creationId xmlns:a16="http://schemas.microsoft.com/office/drawing/2014/main" id="{30E95E93-111E-095B-E734-12CD4AD8C55E}"/>
              </a:ext>
            </a:extLst>
          </p:cNvPr>
          <p:cNvSpPr txBox="1"/>
          <p:nvPr/>
        </p:nvSpPr>
        <p:spPr>
          <a:xfrm>
            <a:off x="1856791" y="221216"/>
            <a:ext cx="7977673" cy="707886"/>
          </a:xfrm>
          <a:prstGeom prst="rect">
            <a:avLst/>
          </a:prstGeom>
          <a:noFill/>
        </p:spPr>
        <p:txBody>
          <a:bodyPr wrap="square">
            <a:spAutoFit/>
          </a:bodyPr>
          <a:lstStyle/>
          <a:p>
            <a:pPr algn="ctr"/>
            <a:r>
              <a:rPr lang="en-US" sz="4000" b="1" dirty="0">
                <a:latin typeface="Arial" panose="020B0604020202020204" pitchFamily="34" charset="0"/>
                <a:cs typeface="Arial" panose="020B0604020202020204" pitchFamily="34" charset="0"/>
              </a:rPr>
              <a:t>Comparing Prompt Responses</a:t>
            </a:r>
          </a:p>
        </p:txBody>
      </p:sp>
    </p:spTree>
    <p:extLst>
      <p:ext uri="{BB962C8B-B14F-4D97-AF65-F5344CB8AC3E}">
        <p14:creationId xmlns:p14="http://schemas.microsoft.com/office/powerpoint/2010/main" val="3949436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3677-E17B-6150-F65E-625DD7B4DEF6}"/>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794125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580831-C454-3F21-581B-F9AC45F728A4}"/>
              </a:ext>
            </a:extLst>
          </p:cNvPr>
          <p:cNvPicPr>
            <a:picLocks noChangeAspect="1"/>
          </p:cNvPicPr>
          <p:nvPr/>
        </p:nvPicPr>
        <p:blipFill>
          <a:blip r:embed="rId2"/>
          <a:stretch>
            <a:fillRect/>
          </a:stretch>
        </p:blipFill>
        <p:spPr>
          <a:xfrm>
            <a:off x="0" y="0"/>
            <a:ext cx="12191999" cy="6858000"/>
          </a:xfrm>
          <a:prstGeom prst="rect">
            <a:avLst/>
          </a:prstGeom>
        </p:spPr>
      </p:pic>
      <p:pic>
        <p:nvPicPr>
          <p:cNvPr id="4" name="Picture 3">
            <a:extLst>
              <a:ext uri="{FF2B5EF4-FFF2-40B4-BE49-F238E27FC236}">
                <a16:creationId xmlns:a16="http://schemas.microsoft.com/office/drawing/2014/main" id="{8EE2C8D9-BC33-AFA3-ABEA-FDC97786A100}"/>
              </a:ext>
            </a:extLst>
          </p:cNvPr>
          <p:cNvPicPr>
            <a:picLocks noChangeAspect="1"/>
          </p:cNvPicPr>
          <p:nvPr/>
        </p:nvPicPr>
        <p:blipFill>
          <a:blip r:embed="rId3"/>
          <a:stretch>
            <a:fillRect/>
          </a:stretch>
        </p:blipFill>
        <p:spPr>
          <a:xfrm>
            <a:off x="4114801" y="1791477"/>
            <a:ext cx="7899918" cy="4895513"/>
          </a:xfrm>
          <a:prstGeom prst="rect">
            <a:avLst/>
          </a:prstGeom>
        </p:spPr>
      </p:pic>
    </p:spTree>
    <p:extLst>
      <p:ext uri="{BB962C8B-B14F-4D97-AF65-F5344CB8AC3E}">
        <p14:creationId xmlns:p14="http://schemas.microsoft.com/office/powerpoint/2010/main" val="2202674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E9311-1C67-F92B-4CC5-82C4219F890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Where Prompt Engineering Occurs</a:t>
            </a:r>
          </a:p>
        </p:txBody>
      </p:sp>
      <p:sp>
        <p:nvSpPr>
          <p:cNvPr id="3" name="Content Placeholder 2">
            <a:extLst>
              <a:ext uri="{FF2B5EF4-FFF2-40B4-BE49-F238E27FC236}">
                <a16:creationId xmlns:a16="http://schemas.microsoft.com/office/drawing/2014/main" id="{8D14DF75-A0DA-751F-4BC4-8EE7709B5C71}"/>
              </a:ext>
            </a:extLst>
          </p:cNvPr>
          <p:cNvSpPr>
            <a:spLocks noGrp="1"/>
          </p:cNvSpPr>
          <p:nvPr>
            <p:ph idx="1"/>
          </p:nvPr>
        </p:nvSpPr>
        <p:spPr>
          <a:xfrm>
            <a:off x="838200" y="1825625"/>
            <a:ext cx="6341828" cy="4351338"/>
          </a:xfrm>
        </p:spPr>
        <p:txBody>
          <a:bodyPr>
            <a:normAutofit/>
          </a:bodyPr>
          <a:lstStyle/>
          <a:p>
            <a:r>
              <a:rPr lang="en-US" sz="3200" dirty="0">
                <a:latin typeface="Arial" panose="020B0604020202020204" pitchFamily="34" charset="0"/>
                <a:cs typeface="Arial" panose="020B0604020202020204" pitchFamily="34" charset="0"/>
              </a:rPr>
              <a:t>Individual users entering prompts</a:t>
            </a:r>
          </a:p>
          <a:p>
            <a:r>
              <a:rPr lang="en-US" sz="3200" dirty="0">
                <a:latin typeface="Arial" panose="020B0604020202020204" pitchFamily="34" charset="0"/>
                <a:cs typeface="Arial" panose="020B0604020202020204" pitchFamily="34" charset="0"/>
              </a:rPr>
              <a:t>Support staff helping with prompts</a:t>
            </a:r>
          </a:p>
          <a:p>
            <a:r>
              <a:rPr lang="en-US" sz="3200" dirty="0">
                <a:latin typeface="Arial" panose="020B0604020202020204" pitchFamily="34" charset="0"/>
                <a:cs typeface="Arial" panose="020B0604020202020204" pitchFamily="34" charset="0"/>
              </a:rPr>
              <a:t>Prompts built into applications</a:t>
            </a:r>
          </a:p>
          <a:p>
            <a:r>
              <a:rPr lang="en-US" sz="3200" dirty="0">
                <a:latin typeface="Arial" panose="020B0604020202020204" pitchFamily="34" charset="0"/>
                <a:cs typeface="Arial" panose="020B0604020202020204" pitchFamily="34" charset="0"/>
              </a:rPr>
              <a:t>Hidden prompts that prevent undesirable output</a:t>
            </a:r>
            <a:endParaRPr lang="en-US" sz="2800" dirty="0">
              <a:latin typeface="Arial" panose="020B0604020202020204" pitchFamily="34" charset="0"/>
              <a:cs typeface="Arial" panose="020B0604020202020204" pitchFamily="34" charset="0"/>
            </a:endParaRPr>
          </a:p>
        </p:txBody>
      </p:sp>
      <p:pic>
        <p:nvPicPr>
          <p:cNvPr id="2050" name="Picture 2" descr="Prompt Engineering Cartoons and Comics - funny pictures from CartoonStock">
            <a:extLst>
              <a:ext uri="{FF2B5EF4-FFF2-40B4-BE49-F238E27FC236}">
                <a16:creationId xmlns:a16="http://schemas.microsoft.com/office/drawing/2014/main" id="{B538638A-B934-F458-25C7-75D89F15C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8639" y="2711450"/>
            <a:ext cx="47625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40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0AAE4-A7AE-2F13-41E1-284C8175F555}"/>
              </a:ext>
            </a:extLst>
          </p:cNvPr>
          <p:cNvSpPr>
            <a:spLocks noGrp="1"/>
          </p:cNvSpPr>
          <p:nvPr>
            <p:ph type="title"/>
          </p:nvPr>
        </p:nvSpPr>
        <p:spPr>
          <a:xfrm>
            <a:off x="630936" y="640823"/>
            <a:ext cx="3419856" cy="5583148"/>
          </a:xfrm>
        </p:spPr>
        <p:txBody>
          <a:bodyPr anchor="ctr">
            <a:normAutofit/>
          </a:bodyPr>
          <a:lstStyle/>
          <a:p>
            <a:r>
              <a:rPr lang="en-US" sz="4600" b="1" dirty="0">
                <a:latin typeface="Arial" panose="020B0604020202020204" pitchFamily="34" charset="0"/>
                <a:cs typeface="Arial" panose="020B0604020202020204" pitchFamily="34" charset="0"/>
              </a:rPr>
              <a:t>How Generative AI Is Being Used</a:t>
            </a:r>
          </a:p>
        </p:txBody>
      </p:sp>
      <p:sp>
        <p:nvSpPr>
          <p:cNvPr id="103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icrosoft 365 Copilot ...">
            <a:extLst>
              <a:ext uri="{FF2B5EF4-FFF2-40B4-BE49-F238E27FC236}">
                <a16:creationId xmlns:a16="http://schemas.microsoft.com/office/drawing/2014/main" id="{2C3D6678-63C9-4347-2BB8-DC16912EDF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024567"/>
            <a:ext cx="6894576" cy="312636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3018D28-E603-C67D-6C1C-0CF48E2D9046}"/>
              </a:ext>
            </a:extLst>
          </p:cNvPr>
          <p:cNvSpPr>
            <a:spLocks noGrp="1"/>
          </p:cNvSpPr>
          <p:nvPr>
            <p:ph idx="1"/>
          </p:nvPr>
        </p:nvSpPr>
        <p:spPr>
          <a:xfrm>
            <a:off x="4654296" y="4798577"/>
            <a:ext cx="6894576" cy="1428487"/>
          </a:xfrm>
        </p:spPr>
        <p:txBody>
          <a:bodyPr anchor="t">
            <a:normAutofit fontScale="70000" lnSpcReduction="20000"/>
          </a:bodyPr>
          <a:lstStyle/>
          <a:p>
            <a:r>
              <a:rPr lang="en-US" sz="3600" dirty="0">
                <a:latin typeface="Arial" panose="020B0604020202020204" pitchFamily="34" charset="0"/>
                <a:cs typeface="Arial" panose="020B0604020202020204" pitchFamily="34" charset="0"/>
              </a:rPr>
              <a:t>A model with a user interface (e.g., ChatGPT)</a:t>
            </a:r>
          </a:p>
          <a:p>
            <a:r>
              <a:rPr lang="en-US" sz="3600" dirty="0">
                <a:latin typeface="Arial" panose="020B0604020202020204" pitchFamily="34" charset="0"/>
                <a:cs typeface="Arial" panose="020B0604020202020204" pitchFamily="34" charset="0"/>
              </a:rPr>
              <a:t>Integrated into other applications, such as Microsoft Office</a:t>
            </a:r>
          </a:p>
          <a:p>
            <a:pPr marL="0" indent="0">
              <a:buNone/>
            </a:pPr>
            <a:r>
              <a:rPr lang="en-US" sz="2200" dirty="0">
                <a:latin typeface="Arial" panose="020B0604020202020204" pitchFamily="34" charset="0"/>
                <a:cs typeface="Arial" panose="020B0604020202020204" pitchFamily="34" charset="0"/>
              </a:rPr>
              <a:t>  </a:t>
            </a:r>
          </a:p>
          <a:p>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6043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AAE4-A7AE-2F13-41E1-284C8175F555}"/>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Co-Pilots in Microsoft Office</a:t>
            </a:r>
          </a:p>
        </p:txBody>
      </p:sp>
      <p:sp>
        <p:nvSpPr>
          <p:cNvPr id="3" name="Content Placeholder 2">
            <a:extLst>
              <a:ext uri="{FF2B5EF4-FFF2-40B4-BE49-F238E27FC236}">
                <a16:creationId xmlns:a16="http://schemas.microsoft.com/office/drawing/2014/main" id="{03018D28-E603-C67D-6C1C-0CF48E2D9046}"/>
              </a:ext>
            </a:extLst>
          </p:cNvPr>
          <p:cNvSpPr>
            <a:spLocks noGrp="1"/>
          </p:cNvSpPr>
          <p:nvPr>
            <p:ph idx="1"/>
          </p:nvPr>
        </p:nvSpPr>
        <p:spPr>
          <a:xfrm>
            <a:off x="1519335" y="1690688"/>
            <a:ext cx="7559180" cy="4351338"/>
          </a:xfrm>
        </p:spPr>
        <p:txBody>
          <a:bodyPr>
            <a:normAutofit/>
          </a:bodyPr>
          <a:lstStyle/>
          <a:p>
            <a:r>
              <a:rPr lang="en-US" dirty="0">
                <a:latin typeface="Arial" panose="020B0604020202020204" pitchFamily="34" charset="0"/>
                <a:cs typeface="Arial" panose="020B0604020202020204" pitchFamily="34" charset="0"/>
                <a:hlinkClick r:id="rId2"/>
              </a:rPr>
              <a:t>Word</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3"/>
              </a:rPr>
              <a:t>Excel</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4"/>
              </a:rPr>
              <a:t>PowerPoint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5"/>
              </a:rPr>
              <a:t>Outlook</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6"/>
              </a:rPr>
              <a:t>Teams</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p>
        </p:txBody>
      </p:sp>
      <p:pic>
        <p:nvPicPr>
          <p:cNvPr id="4098" name="Picture 2" descr="How Microsoft 365 Copilot Works, 44% OFF">
            <a:extLst>
              <a:ext uri="{FF2B5EF4-FFF2-40B4-BE49-F238E27FC236}">
                <a16:creationId xmlns:a16="http://schemas.microsoft.com/office/drawing/2014/main" id="{1BF0CC53-E6D2-2517-2413-5A649E27B6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6614" y="3306204"/>
            <a:ext cx="4638773" cy="2784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133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AAE4-A7AE-2F13-41E1-284C8175F555}"/>
              </a:ext>
            </a:extLst>
          </p:cNvPr>
          <p:cNvSpPr>
            <a:spLocks noGrp="1"/>
          </p:cNvSpPr>
          <p:nvPr>
            <p:ph type="title"/>
          </p:nvPr>
        </p:nvSpPr>
        <p:spPr/>
        <p:txBody>
          <a:bodyPr>
            <a:normAutofit/>
          </a:bodyPr>
          <a:lstStyle/>
          <a:p>
            <a:r>
              <a:rPr lang="en-US" sz="4000" b="1">
                <a:latin typeface="Arial" panose="020B0604020202020204" pitchFamily="34" charset="0"/>
                <a:cs typeface="Arial" panose="020B0604020202020204" pitchFamily="34" charset="0"/>
              </a:rPr>
              <a:t>How Generative AI Is Being Used</a:t>
            </a:r>
            <a:endParaRPr lang="en-US" sz="4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3018D28-E603-C67D-6C1C-0CF48E2D9046}"/>
              </a:ext>
            </a:extLst>
          </p:cNvPr>
          <p:cNvSpPr>
            <a:spLocks noGrp="1"/>
          </p:cNvSpPr>
          <p:nvPr>
            <p:ph idx="1"/>
          </p:nvPr>
        </p:nvSpPr>
        <p:spPr>
          <a:xfrm>
            <a:off x="530290" y="1872278"/>
            <a:ext cx="7559180" cy="4351338"/>
          </a:xfrm>
        </p:spPr>
        <p:txBody>
          <a:bodyPr/>
          <a:lstStyle/>
          <a:p>
            <a:r>
              <a:rPr lang="en-US" dirty="0">
                <a:latin typeface="Arial" panose="020B0604020202020204" pitchFamily="34" charset="0"/>
                <a:cs typeface="Arial" panose="020B0604020202020204" pitchFamily="34" charset="0"/>
              </a:rPr>
              <a:t>Fine-tuned models for specific applications (e.g., company business intelligence)</a:t>
            </a:r>
          </a:p>
          <a:p>
            <a:r>
              <a:rPr lang="en-US" dirty="0">
                <a:latin typeface="Arial" panose="020B0604020202020204" pitchFamily="34" charset="0"/>
                <a:cs typeface="Arial" panose="020B0604020202020204" pitchFamily="34" charset="0"/>
              </a:rPr>
              <a:t>Custom-built models (e.g., medical applications)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122" name="Picture 2" descr="Leveraging LLMs on your domain-specific knowledge base">
            <a:extLst>
              <a:ext uri="{FF2B5EF4-FFF2-40B4-BE49-F238E27FC236}">
                <a16:creationId xmlns:a16="http://schemas.microsoft.com/office/drawing/2014/main" id="{C5563072-9EF6-2407-2C2C-4CC4B581F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7615" y="3670625"/>
            <a:ext cx="5075854" cy="28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302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AD3631-30D4-BF3B-46EE-BAC36A73AF19}"/>
              </a:ext>
            </a:extLst>
          </p:cNvPr>
          <p:cNvPicPr>
            <a:picLocks noChangeAspect="1"/>
          </p:cNvPicPr>
          <p:nvPr/>
        </p:nvPicPr>
        <p:blipFill>
          <a:blip r:embed="rId2"/>
          <a:stretch>
            <a:fillRect/>
          </a:stretch>
        </p:blipFill>
        <p:spPr>
          <a:xfrm>
            <a:off x="8212822" y="1915946"/>
            <a:ext cx="2746598" cy="3159393"/>
          </a:xfrm>
          <a:prstGeom prst="rect">
            <a:avLst/>
          </a:prstGeom>
        </p:spPr>
      </p:pic>
      <p:sp>
        <p:nvSpPr>
          <p:cNvPr id="4" name="TextBox 3">
            <a:extLst>
              <a:ext uri="{FF2B5EF4-FFF2-40B4-BE49-F238E27FC236}">
                <a16:creationId xmlns:a16="http://schemas.microsoft.com/office/drawing/2014/main" id="{4B2CBF3F-3BE9-503B-6CF0-386B795E3EA7}"/>
              </a:ext>
            </a:extLst>
          </p:cNvPr>
          <p:cNvSpPr txBox="1"/>
          <p:nvPr/>
        </p:nvSpPr>
        <p:spPr>
          <a:xfrm>
            <a:off x="9660836" y="5144494"/>
            <a:ext cx="445273" cy="369332"/>
          </a:xfrm>
          <a:prstGeom prst="rect">
            <a:avLst/>
          </a:prstGeom>
          <a:noFill/>
        </p:spPr>
        <p:txBody>
          <a:bodyPr wrap="square" rtlCol="0">
            <a:spAutoFit/>
          </a:bodyPr>
          <a:lstStyle/>
          <a:p>
            <a:r>
              <a:rPr lang="en-US" dirty="0">
                <a:solidFill>
                  <a:schemeClr val="bg1"/>
                </a:solidFill>
              </a:rPr>
              <a:t>AI</a:t>
            </a:r>
          </a:p>
        </p:txBody>
      </p:sp>
      <p:sp>
        <p:nvSpPr>
          <p:cNvPr id="5" name="TextBox 4">
            <a:extLst>
              <a:ext uri="{FF2B5EF4-FFF2-40B4-BE49-F238E27FC236}">
                <a16:creationId xmlns:a16="http://schemas.microsoft.com/office/drawing/2014/main" id="{5690088D-05CA-47FF-C5E6-925411B062FB}"/>
              </a:ext>
            </a:extLst>
          </p:cNvPr>
          <p:cNvSpPr txBox="1"/>
          <p:nvPr/>
        </p:nvSpPr>
        <p:spPr>
          <a:xfrm>
            <a:off x="8727878" y="3059668"/>
            <a:ext cx="1272210" cy="369332"/>
          </a:xfrm>
          <a:prstGeom prst="rect">
            <a:avLst/>
          </a:prstGeom>
          <a:noFill/>
        </p:spPr>
        <p:txBody>
          <a:bodyPr wrap="square" rtlCol="0">
            <a:spAutoFit/>
          </a:bodyPr>
          <a:lstStyle/>
          <a:p>
            <a:r>
              <a:rPr lang="en-US" dirty="0">
                <a:solidFill>
                  <a:schemeClr val="bg1"/>
                </a:solidFill>
              </a:rPr>
              <a:t>Back Door</a:t>
            </a:r>
          </a:p>
        </p:txBody>
      </p:sp>
      <p:pic>
        <p:nvPicPr>
          <p:cNvPr id="1026" name="Picture 2" descr="People Sitting Around Table Vector ...">
            <a:extLst>
              <a:ext uri="{FF2B5EF4-FFF2-40B4-BE49-F238E27FC236}">
                <a16:creationId xmlns:a16="http://schemas.microsoft.com/office/drawing/2014/main" id="{DAF71371-B5D5-19CF-BE61-E7C3F4E61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823" y="2468507"/>
            <a:ext cx="3529013" cy="2192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CCF117-8ADA-4323-4114-152AA49943BD}"/>
              </a:ext>
            </a:extLst>
          </p:cNvPr>
          <p:cNvSpPr txBox="1"/>
          <p:nvPr/>
        </p:nvSpPr>
        <p:spPr>
          <a:xfrm>
            <a:off x="2067339" y="4993419"/>
            <a:ext cx="2356116"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Planned AI Projects</a:t>
            </a:r>
          </a:p>
        </p:txBody>
      </p:sp>
      <p:sp>
        <p:nvSpPr>
          <p:cNvPr id="7" name="TextBox 6">
            <a:extLst>
              <a:ext uri="{FF2B5EF4-FFF2-40B4-BE49-F238E27FC236}">
                <a16:creationId xmlns:a16="http://schemas.microsoft.com/office/drawing/2014/main" id="{F5284188-0005-907C-AC08-8AE3998EE2B0}"/>
              </a:ext>
            </a:extLst>
          </p:cNvPr>
          <p:cNvSpPr txBox="1"/>
          <p:nvPr/>
        </p:nvSpPr>
        <p:spPr>
          <a:xfrm>
            <a:off x="2242268" y="557929"/>
            <a:ext cx="7418567" cy="1323439"/>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How AI Is Finding It’s Way Into Companies</a:t>
            </a:r>
          </a:p>
        </p:txBody>
      </p:sp>
      <p:sp>
        <p:nvSpPr>
          <p:cNvPr id="2" name="TextBox 1">
            <a:extLst>
              <a:ext uri="{FF2B5EF4-FFF2-40B4-BE49-F238E27FC236}">
                <a16:creationId xmlns:a16="http://schemas.microsoft.com/office/drawing/2014/main" id="{C3A69253-FC42-2610-FF81-069F2F236D93}"/>
              </a:ext>
            </a:extLst>
          </p:cNvPr>
          <p:cNvSpPr txBox="1"/>
          <p:nvPr/>
        </p:nvSpPr>
        <p:spPr>
          <a:xfrm>
            <a:off x="8813547" y="5398315"/>
            <a:ext cx="1694577"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Back Door</a:t>
            </a:r>
          </a:p>
        </p:txBody>
      </p:sp>
    </p:spTree>
    <p:extLst>
      <p:ext uri="{BB962C8B-B14F-4D97-AF65-F5344CB8AC3E}">
        <p14:creationId xmlns:p14="http://schemas.microsoft.com/office/powerpoint/2010/main" val="501332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C674EF-5EA3-822C-0583-1041F95970A4}"/>
              </a:ext>
            </a:extLst>
          </p:cNvPr>
          <p:cNvPicPr>
            <a:picLocks noChangeAspect="1"/>
          </p:cNvPicPr>
          <p:nvPr/>
        </p:nvPicPr>
        <p:blipFill>
          <a:blip r:embed="rId2"/>
          <a:stretch>
            <a:fillRect/>
          </a:stretch>
        </p:blipFill>
        <p:spPr>
          <a:xfrm>
            <a:off x="0" y="0"/>
            <a:ext cx="12191999" cy="6858000"/>
          </a:xfrm>
          <a:prstGeom prst="rect">
            <a:avLst/>
          </a:prstGeom>
        </p:spPr>
      </p:pic>
      <p:sp>
        <p:nvSpPr>
          <p:cNvPr id="2" name="TextBox 1">
            <a:extLst>
              <a:ext uri="{FF2B5EF4-FFF2-40B4-BE49-F238E27FC236}">
                <a16:creationId xmlns:a16="http://schemas.microsoft.com/office/drawing/2014/main" id="{F7245A92-2CF0-1C39-306C-544EB0B9B06B}"/>
              </a:ext>
            </a:extLst>
          </p:cNvPr>
          <p:cNvSpPr txBox="1"/>
          <p:nvPr/>
        </p:nvSpPr>
        <p:spPr>
          <a:xfrm>
            <a:off x="8341567" y="1474237"/>
            <a:ext cx="2360645"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Front Door</a:t>
            </a:r>
          </a:p>
        </p:txBody>
      </p:sp>
    </p:spTree>
    <p:extLst>
      <p:ext uri="{BB962C8B-B14F-4D97-AF65-F5344CB8AC3E}">
        <p14:creationId xmlns:p14="http://schemas.microsoft.com/office/powerpoint/2010/main" val="3867974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0391-0CC1-1D23-32F5-68C6B645BA81}"/>
              </a:ext>
            </a:extLst>
          </p:cNvPr>
          <p:cNvPicPr>
            <a:picLocks noChangeAspect="1"/>
          </p:cNvPicPr>
          <p:nvPr/>
        </p:nvPicPr>
        <p:blipFill>
          <a:blip r:embed="rId2"/>
          <a:stretch>
            <a:fillRect/>
          </a:stretch>
        </p:blipFill>
        <p:spPr>
          <a:xfrm>
            <a:off x="0" y="0"/>
            <a:ext cx="12191999" cy="6857999"/>
          </a:xfrm>
          <a:prstGeom prst="rect">
            <a:avLst/>
          </a:prstGeom>
        </p:spPr>
      </p:pic>
      <p:sp>
        <p:nvSpPr>
          <p:cNvPr id="2" name="TextBox 1">
            <a:extLst>
              <a:ext uri="{FF2B5EF4-FFF2-40B4-BE49-F238E27FC236}">
                <a16:creationId xmlns:a16="http://schemas.microsoft.com/office/drawing/2014/main" id="{B8EC9811-A3DE-BBD4-872B-36A4931C395D}"/>
              </a:ext>
            </a:extLst>
          </p:cNvPr>
          <p:cNvSpPr txBox="1"/>
          <p:nvPr/>
        </p:nvSpPr>
        <p:spPr>
          <a:xfrm>
            <a:off x="8546840" y="1612249"/>
            <a:ext cx="227667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Front Door</a:t>
            </a:r>
          </a:p>
        </p:txBody>
      </p:sp>
    </p:spTree>
    <p:extLst>
      <p:ext uri="{BB962C8B-B14F-4D97-AF65-F5344CB8AC3E}">
        <p14:creationId xmlns:p14="http://schemas.microsoft.com/office/powerpoint/2010/main" val="460378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nerative AI Adoption cartoon - Marketoonist | Tom Fishburne">
            <a:extLst>
              <a:ext uri="{FF2B5EF4-FFF2-40B4-BE49-F238E27FC236}">
                <a16:creationId xmlns:a16="http://schemas.microsoft.com/office/drawing/2014/main" id="{09C6815E-2102-A2F5-0010-AEEF92844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8150"/>
            <a:ext cx="11430000" cy="598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438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4022-BD40-E9AA-8C1D-B015AEE2ED58}"/>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AI Regulation</a:t>
            </a:r>
          </a:p>
        </p:txBody>
      </p:sp>
      <p:sp>
        <p:nvSpPr>
          <p:cNvPr id="3" name="Content Placeholder 2">
            <a:extLst>
              <a:ext uri="{FF2B5EF4-FFF2-40B4-BE49-F238E27FC236}">
                <a16:creationId xmlns:a16="http://schemas.microsoft.com/office/drawing/2014/main" id="{F49B4E0E-21AA-A457-2872-A24DFE57C92B}"/>
              </a:ext>
            </a:extLst>
          </p:cNvPr>
          <p:cNvSpPr>
            <a:spLocks noGrp="1"/>
          </p:cNvSpPr>
          <p:nvPr>
            <p:ph idx="1"/>
          </p:nvPr>
        </p:nvSpPr>
        <p:spPr/>
        <p:txBody>
          <a:bodyPr>
            <a:normAutofit/>
          </a:bodyPr>
          <a:lstStyle/>
          <a:p>
            <a:r>
              <a:rPr lang="en-US" sz="3200" dirty="0">
                <a:latin typeface="Arial" panose="020B0604020202020204" pitchFamily="34" charset="0"/>
                <a:cs typeface="Arial" panose="020B0604020202020204" pitchFamily="34" charset="0"/>
              </a:rPr>
              <a:t>Concerns that AI will lead to potentially horrific outcomes</a:t>
            </a:r>
          </a:p>
          <a:p>
            <a:r>
              <a:rPr lang="en-US" sz="3200" dirty="0">
                <a:latin typeface="Arial" panose="020B0604020202020204" pitchFamily="34" charset="0"/>
                <a:cs typeface="Arial" panose="020B0604020202020204" pitchFamily="34" charset="0"/>
              </a:rPr>
              <a:t>AI leaders have differing opinions</a:t>
            </a:r>
          </a:p>
          <a:p>
            <a:r>
              <a:rPr lang="en-US" sz="3200" dirty="0">
                <a:latin typeface="Arial" panose="020B0604020202020204" pitchFamily="34" charset="0"/>
                <a:cs typeface="Arial" panose="020B0604020202020204" pitchFamily="34" charset="0"/>
              </a:rPr>
              <a:t>There are geopolitical implications</a:t>
            </a:r>
          </a:p>
          <a:p>
            <a:pPr lvl="1">
              <a:buFont typeface="Wingdings" panose="05000000000000000000" pitchFamily="2" charset="2"/>
              <a:buChar char="Ø"/>
            </a:pPr>
            <a:r>
              <a:rPr lang="en-US" sz="3200" dirty="0">
                <a:latin typeface="Arial" panose="020B0604020202020204" pitchFamily="34" charset="0"/>
                <a:cs typeface="Arial" panose="020B0604020202020204" pitchFamily="34" charset="0"/>
              </a:rPr>
              <a:t> May put a country at a disadvantage</a:t>
            </a:r>
          </a:p>
          <a:p>
            <a:pPr lvl="1">
              <a:buFont typeface="Wingdings" panose="05000000000000000000" pitchFamily="2" charset="2"/>
              <a:buChar char="Ø"/>
            </a:pPr>
            <a:r>
              <a:rPr lang="en-US" sz="3200" dirty="0">
                <a:latin typeface="Arial" panose="020B0604020202020204" pitchFamily="34" charset="0"/>
                <a:cs typeface="Arial" panose="020B0604020202020204" pitchFamily="34" charset="0"/>
              </a:rPr>
              <a:t> May impact national security</a:t>
            </a:r>
          </a:p>
          <a:p>
            <a:pPr lvl="1">
              <a:buFont typeface="Wingdings" panose="05000000000000000000" pitchFamily="2" charset="2"/>
              <a:buChar char="Ø"/>
            </a:pPr>
            <a:r>
              <a:rPr lang="en-US" sz="3200" dirty="0">
                <a:latin typeface="Arial" panose="020B0604020202020204" pitchFamily="34" charset="0"/>
                <a:cs typeface="Arial" panose="020B0604020202020204" pitchFamily="34" charset="0"/>
              </a:rPr>
              <a:t> Is already having an impact in Europe, which already has stricter laws</a:t>
            </a:r>
          </a:p>
          <a:p>
            <a:pPr marL="457200" lvl="1" indent="0">
              <a:buNone/>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178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B17A-F683-76CD-F11A-282A66FD8943}"/>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The EU’s AI Act</a:t>
            </a:r>
          </a:p>
        </p:txBody>
      </p:sp>
      <p:sp>
        <p:nvSpPr>
          <p:cNvPr id="3" name="Content Placeholder 2">
            <a:extLst>
              <a:ext uri="{FF2B5EF4-FFF2-40B4-BE49-F238E27FC236}">
                <a16:creationId xmlns:a16="http://schemas.microsoft.com/office/drawing/2014/main" id="{D1D4ACB6-B7B2-B92C-FA87-16D05D0AF221}"/>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Passed by the European Parliament (March 2024) and will gradually go into effect over several years</a:t>
            </a:r>
          </a:p>
          <a:p>
            <a:r>
              <a:rPr lang="en-US" dirty="0">
                <a:latin typeface="Arial" panose="020B0604020202020204" pitchFamily="34" charset="0"/>
                <a:cs typeface="Arial" panose="020B0604020202020204" pitchFamily="34" charset="0"/>
              </a:rPr>
              <a:t>Applies to all AI products used in the EU</a:t>
            </a:r>
          </a:p>
          <a:p>
            <a:r>
              <a:rPr lang="en-US" dirty="0">
                <a:latin typeface="Arial" panose="020B0604020202020204" pitchFamily="34" charset="0"/>
                <a:cs typeface="Arial" panose="020B0604020202020204" pitchFamily="34" charset="0"/>
              </a:rPr>
              <a:t>Violations can result in fines of  up to 7 percent of a firm’s worldwide revenue</a:t>
            </a:r>
          </a:p>
          <a:p>
            <a:r>
              <a:rPr lang="en-US" dirty="0">
                <a:latin typeface="Arial" panose="020B0604020202020204" pitchFamily="34" charset="0"/>
                <a:cs typeface="Arial" panose="020B0604020202020204" pitchFamily="34" charset="0"/>
              </a:rPr>
              <a:t>Bans</a:t>
            </a:r>
          </a:p>
          <a:p>
            <a:pPr lvl="1"/>
            <a:r>
              <a:rPr lang="en-US" sz="2800" dirty="0">
                <a:latin typeface="Arial" panose="020B0604020202020204" pitchFamily="34" charset="0"/>
                <a:cs typeface="Arial" panose="020B0604020202020204" pitchFamily="34" charset="0"/>
              </a:rPr>
              <a:t>The use of emotion-recognition in schools and the workplace</a:t>
            </a:r>
          </a:p>
          <a:p>
            <a:pPr lvl="1"/>
            <a:r>
              <a:rPr lang="en-US" sz="2800" dirty="0">
                <a:latin typeface="Arial" panose="020B0604020202020204" pitchFamily="34" charset="0"/>
                <a:cs typeface="Arial" panose="020B0604020202020204" pitchFamily="34" charset="0"/>
              </a:rPr>
              <a:t>Untargeted scrapping of images for facial-recognition databases</a:t>
            </a:r>
          </a:p>
          <a:p>
            <a:endParaRPr lang="en-US" dirty="0"/>
          </a:p>
        </p:txBody>
      </p:sp>
    </p:spTree>
    <p:extLst>
      <p:ext uri="{BB962C8B-B14F-4D97-AF65-F5344CB8AC3E}">
        <p14:creationId xmlns:p14="http://schemas.microsoft.com/office/powerpoint/2010/main" val="474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atGPT by OpenAI: Record-Breaking Technology Better Than Google?">
            <a:extLst>
              <a:ext uri="{FF2B5EF4-FFF2-40B4-BE49-F238E27FC236}">
                <a16:creationId xmlns:a16="http://schemas.microsoft.com/office/drawing/2014/main" id="{DBE43550-1B6C-2D1F-1EA7-A23582514F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37928" y="2038953"/>
            <a:ext cx="7511142" cy="41521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6F8FAAD-10DD-11D7-1EF9-E0736456602E}"/>
              </a:ext>
            </a:extLst>
          </p:cNvPr>
          <p:cNvSpPr txBox="1"/>
          <p:nvPr/>
        </p:nvSpPr>
        <p:spPr>
          <a:xfrm>
            <a:off x="906012" y="798564"/>
            <a:ext cx="10444294" cy="707886"/>
          </a:xfrm>
          <a:prstGeom prst="rect">
            <a:avLst/>
          </a:prstGeom>
          <a:noFill/>
        </p:spPr>
        <p:txBody>
          <a:bodyPr wrap="square" rtlCol="0">
            <a:spAutoFit/>
          </a:bodyPr>
          <a:lstStyle/>
          <a:p>
            <a:pPr algn="ctr"/>
            <a:r>
              <a:rPr lang="en-US" sz="4000" dirty="0">
                <a:solidFill>
                  <a:schemeClr val="bg1"/>
                </a:solidFill>
                <a:latin typeface="Arial" panose="020B0604020202020204" pitchFamily="34" charset="0"/>
                <a:cs typeface="Arial" panose="020B0604020202020204" pitchFamily="34" charset="0"/>
              </a:rPr>
              <a:t>ChatGPT’s Adoption Is Unprecedented</a:t>
            </a:r>
          </a:p>
        </p:txBody>
      </p:sp>
    </p:spTree>
    <p:extLst>
      <p:ext uri="{BB962C8B-B14F-4D97-AF65-F5344CB8AC3E}">
        <p14:creationId xmlns:p14="http://schemas.microsoft.com/office/powerpoint/2010/main" val="1226483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B17A-F683-76CD-F11A-282A66FD8943}"/>
              </a:ext>
            </a:extLst>
          </p:cNvPr>
          <p:cNvSpPr>
            <a:spLocks noGrp="1"/>
          </p:cNvSpPr>
          <p:nvPr>
            <p:ph type="title"/>
          </p:nvPr>
        </p:nvSpPr>
        <p:spPr>
          <a:xfrm>
            <a:off x="838200" y="130798"/>
            <a:ext cx="10515600" cy="880334"/>
          </a:xfrm>
        </p:spPr>
        <p:txBody>
          <a:bodyPr>
            <a:normAutofit/>
          </a:bodyPr>
          <a:lstStyle/>
          <a:p>
            <a:r>
              <a:rPr lang="en-US" sz="4000" b="1" dirty="0">
                <a:latin typeface="Arial" panose="020B0604020202020204" pitchFamily="34" charset="0"/>
                <a:cs typeface="Arial" panose="020B0604020202020204" pitchFamily="34" charset="0"/>
              </a:rPr>
              <a:t>The EU’s AI Act (March 2024)</a:t>
            </a:r>
          </a:p>
        </p:txBody>
      </p:sp>
      <p:sp>
        <p:nvSpPr>
          <p:cNvPr id="3" name="Content Placeholder 2">
            <a:extLst>
              <a:ext uri="{FF2B5EF4-FFF2-40B4-BE49-F238E27FC236}">
                <a16:creationId xmlns:a16="http://schemas.microsoft.com/office/drawing/2014/main" id="{D1D4ACB6-B7B2-B92C-FA87-16D05D0AF221}"/>
              </a:ext>
            </a:extLst>
          </p:cNvPr>
          <p:cNvSpPr>
            <a:spLocks noGrp="1"/>
          </p:cNvSpPr>
          <p:nvPr>
            <p:ph idx="1"/>
          </p:nvPr>
        </p:nvSpPr>
        <p:spPr>
          <a:xfrm>
            <a:off x="662730" y="1113768"/>
            <a:ext cx="10691070" cy="5435761"/>
          </a:xfrm>
        </p:spPr>
        <p:txBody>
          <a:bodyPr>
            <a:normAutofit lnSpcReduction="10000"/>
          </a:bodyPr>
          <a:lstStyle/>
          <a:p>
            <a:r>
              <a:rPr lang="en-US" sz="3000" dirty="0">
                <a:latin typeface="Arial" panose="020B0604020202020204" pitchFamily="34" charset="0"/>
                <a:cs typeface="Arial" panose="020B0604020202020204" pitchFamily="34" charset="0"/>
              </a:rPr>
              <a:t>Requires</a:t>
            </a:r>
          </a:p>
          <a:p>
            <a:pPr lvl="1"/>
            <a:r>
              <a:rPr lang="en-US" sz="3000" dirty="0">
                <a:latin typeface="Arial" panose="020B0604020202020204" pitchFamily="34" charset="0"/>
                <a:cs typeface="Arial" panose="020B0604020202020204" pitchFamily="34" charset="0"/>
              </a:rPr>
              <a:t>The documentation of AI models</a:t>
            </a:r>
          </a:p>
          <a:p>
            <a:pPr lvl="1"/>
            <a:r>
              <a:rPr lang="en-US" sz="3000" dirty="0">
                <a:latin typeface="Arial" panose="020B0604020202020204" pitchFamily="34" charset="0"/>
                <a:cs typeface="Arial" panose="020B0604020202020204" pitchFamily="34" charset="0"/>
              </a:rPr>
              <a:t>A published summary of the input data used to train the models</a:t>
            </a:r>
          </a:p>
          <a:p>
            <a:pPr lvl="1"/>
            <a:r>
              <a:rPr lang="en-US" sz="3000" dirty="0">
                <a:latin typeface="Arial" panose="020B0604020202020204" pitchFamily="34" charset="0"/>
                <a:cs typeface="Arial" panose="020B0604020202020204" pitchFamily="34" charset="0"/>
              </a:rPr>
              <a:t>Models must be put through state-of-the-art safety evaluations with notifications sent to regulators of serious incidents</a:t>
            </a:r>
          </a:p>
          <a:p>
            <a:pPr lvl="1"/>
            <a:r>
              <a:rPr lang="en-US" sz="3000" dirty="0">
                <a:latin typeface="Arial" panose="020B0604020202020204" pitchFamily="34" charset="0"/>
                <a:cs typeface="Arial" panose="020B0604020202020204" pitchFamily="34" charset="0"/>
              </a:rPr>
              <a:t>Informing humans when they are interacting with models (e.g., chatbots)</a:t>
            </a:r>
          </a:p>
          <a:p>
            <a:pPr lvl="1"/>
            <a:r>
              <a:rPr lang="en-US" sz="3000" b="0" i="0" dirty="0">
                <a:solidFill>
                  <a:srgbClr val="040C28"/>
                </a:solidFill>
                <a:effectLst/>
                <a:latin typeface="Arial" panose="020B0604020202020204" pitchFamily="34" charset="0"/>
                <a:cs typeface="Arial" panose="020B0604020202020204" pitchFamily="34" charset="0"/>
              </a:rPr>
              <a:t>Prohibition of systems designed to manipulate vulnerable individuals, such as children or people with disabilities, by significantly altering their behavior in harmful ways</a:t>
            </a:r>
            <a:endParaRPr lang="en-US" sz="3000" dirty="0">
              <a:latin typeface="Arial" panose="020B0604020202020204" pitchFamily="34" charset="0"/>
              <a:cs typeface="Arial" panose="020B0604020202020204" pitchFamily="34" charset="0"/>
            </a:endParaRPr>
          </a:p>
          <a:p>
            <a:pPr lvl="1"/>
            <a:r>
              <a:rPr lang="en-US" sz="3000" dirty="0">
                <a:latin typeface="Arial" panose="020B0604020202020204" pitchFamily="34" charset="0"/>
                <a:cs typeface="Arial" panose="020B0604020202020204" pitchFamily="34" charset="0"/>
              </a:rPr>
              <a:t>Clear labeling of deep fakes</a:t>
            </a:r>
          </a:p>
          <a:p>
            <a:endParaRPr lang="en-US" sz="2400" dirty="0"/>
          </a:p>
        </p:txBody>
      </p:sp>
    </p:spTree>
    <p:extLst>
      <p:ext uri="{BB962C8B-B14F-4D97-AF65-F5344CB8AC3E}">
        <p14:creationId xmlns:p14="http://schemas.microsoft.com/office/powerpoint/2010/main" val="167130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04C9-3D66-EA20-D624-31C34130E008}"/>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AI Regulation</a:t>
            </a:r>
          </a:p>
        </p:txBody>
      </p:sp>
      <p:sp>
        <p:nvSpPr>
          <p:cNvPr id="3" name="Content Placeholder 2">
            <a:extLst>
              <a:ext uri="{FF2B5EF4-FFF2-40B4-BE49-F238E27FC236}">
                <a16:creationId xmlns:a16="http://schemas.microsoft.com/office/drawing/2014/main" id="{73AADF0B-BB89-6D35-A49D-C49F9EBD37FA}"/>
              </a:ext>
            </a:extLst>
          </p:cNvPr>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In 2023, the Biden administration released an executive order outlining broad regulatory actions, establishing guidelines to manage AI safety and ethical use</a:t>
            </a:r>
          </a:p>
          <a:p>
            <a:r>
              <a:rPr lang="en-US" dirty="0">
                <a:latin typeface="Arial" panose="020B0604020202020204" pitchFamily="34" charset="0"/>
                <a:cs typeface="Arial" panose="020B0604020202020204" pitchFamily="34" charset="0"/>
              </a:rPr>
              <a:t>In Congress, various bills address specific AI concerns (e.g., No AI Fraud Act)</a:t>
            </a:r>
          </a:p>
          <a:p>
            <a:r>
              <a:rPr lang="en-US" dirty="0">
                <a:latin typeface="Arial" panose="020B0604020202020204" pitchFamily="34" charset="0"/>
                <a:cs typeface="Arial" panose="020B0604020202020204" pitchFamily="34" charset="0"/>
              </a:rPr>
              <a:t>In late September 2024, California Governor Gavin Newsom vetoed Senate Bill 1047</a:t>
            </a:r>
          </a:p>
          <a:p>
            <a:r>
              <a:rPr lang="en-US" dirty="0">
                <a:latin typeface="Arial" panose="020B0604020202020204" pitchFamily="34" charset="0"/>
                <a:cs typeface="Arial" panose="020B0604020202020204" pitchFamily="34" charset="0"/>
              </a:rPr>
              <a:t>It may make more sense to regulate AI applications than the foundation models</a:t>
            </a:r>
          </a:p>
          <a:p>
            <a:r>
              <a:rPr lang="en-US" dirty="0">
                <a:latin typeface="Arial" panose="020B0604020202020204" pitchFamily="34" charset="0"/>
                <a:cs typeface="Arial" panose="020B0604020202020204" pitchFamily="34" charset="0"/>
              </a:rPr>
              <a:t>There are risks at the application layer</a:t>
            </a:r>
          </a:p>
          <a:p>
            <a:pPr marL="457200" lvl="1"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062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and white rectangular box with white text&#10;&#10;Description automatically generated">
            <a:extLst>
              <a:ext uri="{FF2B5EF4-FFF2-40B4-BE49-F238E27FC236}">
                <a16:creationId xmlns:a16="http://schemas.microsoft.com/office/drawing/2014/main" id="{0614B01F-701B-BD02-2299-52B6A8888A71}"/>
              </a:ext>
            </a:extLst>
          </p:cNvPr>
          <p:cNvPicPr>
            <a:picLocks noChangeAspect="1"/>
          </p:cNvPicPr>
          <p:nvPr/>
        </p:nvPicPr>
        <p:blipFill>
          <a:blip r:embed="rId2"/>
          <a:stretch>
            <a:fillRect/>
          </a:stretch>
        </p:blipFill>
        <p:spPr>
          <a:xfrm>
            <a:off x="1751440" y="457200"/>
            <a:ext cx="8689120" cy="5943600"/>
          </a:xfrm>
          <a:prstGeom prst="rect">
            <a:avLst/>
          </a:prstGeom>
        </p:spPr>
      </p:pic>
    </p:spTree>
    <p:extLst>
      <p:ext uri="{BB962C8B-B14F-4D97-AF65-F5344CB8AC3E}">
        <p14:creationId xmlns:p14="http://schemas.microsoft.com/office/powerpoint/2010/main" val="727592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4AEA-46B2-F351-C211-AF0370C95298}"/>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A Risk: Prompt Injection</a:t>
            </a:r>
          </a:p>
        </p:txBody>
      </p:sp>
      <p:sp>
        <p:nvSpPr>
          <p:cNvPr id="3" name="Content Placeholder 2">
            <a:extLst>
              <a:ext uri="{FF2B5EF4-FFF2-40B4-BE49-F238E27FC236}">
                <a16:creationId xmlns:a16="http://schemas.microsoft.com/office/drawing/2014/main" id="{68A79B9C-9AB7-1555-A458-A0F4994EE069}"/>
              </a:ext>
            </a:extLst>
          </p:cNvPr>
          <p:cNvSpPr>
            <a:spLocks noGrp="1"/>
          </p:cNvSpPr>
          <p:nvPr>
            <p:ph idx="1"/>
          </p:nvPr>
        </p:nvSpPr>
        <p:spPr/>
        <p:txBody>
          <a:bodyPr>
            <a:normAutofit/>
          </a:bodyPr>
          <a:lstStyle/>
          <a:p>
            <a:r>
              <a:rPr lang="en-US" sz="3200" dirty="0">
                <a:latin typeface="Arial" panose="020B0604020202020204" pitchFamily="34" charset="0"/>
                <a:cs typeface="Arial" panose="020B0604020202020204" pitchFamily="34" charset="0"/>
              </a:rPr>
              <a:t>An attacker writes a prompt that tells the model to ignore any of its previous instruction, including the hidden layer</a:t>
            </a:r>
          </a:p>
          <a:p>
            <a:r>
              <a:rPr lang="en-US" sz="3200" dirty="0">
                <a:latin typeface="Arial" panose="020B0604020202020204" pitchFamily="34" charset="0"/>
                <a:cs typeface="Arial" panose="020B0604020202020204" pitchFamily="34" charset="0"/>
              </a:rPr>
              <a:t>The risks of prompt injection include</a:t>
            </a:r>
          </a:p>
          <a:p>
            <a:pPr lvl="1"/>
            <a:r>
              <a:rPr lang="en-US" sz="3200" dirty="0">
                <a:latin typeface="Arial" panose="020B0604020202020204" pitchFamily="34" charset="0"/>
                <a:cs typeface="Arial" panose="020B0604020202020204" pitchFamily="34" charset="0"/>
              </a:rPr>
              <a:t>Generating malicious responses</a:t>
            </a:r>
          </a:p>
          <a:p>
            <a:pPr lvl="1"/>
            <a:r>
              <a:rPr lang="en-US" sz="3200" dirty="0">
                <a:latin typeface="Arial" panose="020B0604020202020204" pitchFamily="34" charset="0"/>
                <a:cs typeface="Arial" panose="020B0604020202020204" pitchFamily="34" charset="0"/>
              </a:rPr>
              <a:t>Data poisoning</a:t>
            </a:r>
          </a:p>
          <a:p>
            <a:pPr lvl="1"/>
            <a:r>
              <a:rPr lang="en-US" sz="3200" dirty="0">
                <a:latin typeface="Arial" panose="020B0604020202020204" pitchFamily="34" charset="0"/>
                <a:cs typeface="Arial" panose="020B0604020202020204" pitchFamily="34" charset="0"/>
              </a:rPr>
              <a:t>Stealing company data</a:t>
            </a:r>
          </a:p>
          <a:p>
            <a:pPr lvl="1"/>
            <a:r>
              <a:rPr lang="en-US" sz="3200" dirty="0">
                <a:latin typeface="Arial" panose="020B0604020202020204" pitchFamily="34" charset="0"/>
                <a:cs typeface="Arial" panose="020B0604020202020204" pitchFamily="34" charset="0"/>
              </a:rPr>
              <a:t>Copyright violation</a:t>
            </a:r>
            <a:endParaRPr lang="en-US" sz="3200" dirty="0"/>
          </a:p>
        </p:txBody>
      </p:sp>
    </p:spTree>
    <p:extLst>
      <p:ext uri="{BB962C8B-B14F-4D97-AF65-F5344CB8AC3E}">
        <p14:creationId xmlns:p14="http://schemas.microsoft.com/office/powerpoint/2010/main" val="3216233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6A36-0C71-DCE2-EA1F-65615AE19108}"/>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The Future of Generative AI</a:t>
            </a:r>
          </a:p>
        </p:txBody>
      </p:sp>
      <p:sp>
        <p:nvSpPr>
          <p:cNvPr id="3" name="Content Placeholder 2">
            <a:extLst>
              <a:ext uri="{FF2B5EF4-FFF2-40B4-BE49-F238E27FC236}">
                <a16:creationId xmlns:a16="http://schemas.microsoft.com/office/drawing/2014/main" id="{03E941BC-9B2C-9721-4E13-923BF83F8AFE}"/>
              </a:ext>
            </a:extLst>
          </p:cNvPr>
          <p:cNvSpPr>
            <a:spLocks noGrp="1"/>
          </p:cNvSpPr>
          <p:nvPr>
            <p:ph idx="1"/>
          </p:nvPr>
        </p:nvSpPr>
        <p:spPr>
          <a:xfrm>
            <a:off x="838200" y="1553806"/>
            <a:ext cx="10515600" cy="4939069"/>
          </a:xfrm>
        </p:spPr>
        <p:txBody>
          <a:bodyPr>
            <a:normAutofit fontScale="92500" lnSpcReduction="20000"/>
          </a:bodyPr>
          <a:lstStyle/>
          <a:p>
            <a:r>
              <a:rPr lang="en-US" sz="2600" dirty="0">
                <a:latin typeface="Arial" panose="020B0604020202020204" pitchFamily="34" charset="0"/>
                <a:cs typeface="Arial" panose="020B0604020202020204" pitchFamily="34" charset="0"/>
              </a:rPr>
              <a:t>We are moving toward artificial general intelligence (AGI) or even super intelligence</a:t>
            </a:r>
          </a:p>
          <a:p>
            <a:r>
              <a:rPr lang="en-US" sz="2600" dirty="0">
                <a:latin typeface="Arial" panose="020B0604020202020204" pitchFamily="34" charset="0"/>
                <a:cs typeface="Arial" panose="020B0604020202020204" pitchFamily="34" charset="0"/>
              </a:rPr>
              <a:t>Open AI identifies five levels of intelligence</a:t>
            </a:r>
          </a:p>
          <a:p>
            <a:pPr marL="800100" lvl="1" indent="-342900">
              <a:lnSpc>
                <a:spcPct val="115000"/>
              </a:lnSpc>
              <a:buFont typeface="Symbol" panose="05050102010706020507" pitchFamily="18" charset="2"/>
              <a:buChar char=""/>
            </a:pPr>
            <a:r>
              <a:rPr lang="en-US" sz="2600" dirty="0">
                <a:effectLst/>
                <a:latin typeface="Arial" panose="020B0604020202020204" pitchFamily="34" charset="0"/>
                <a:ea typeface="Calibri" panose="020F0502020204030204" pitchFamily="34" charset="0"/>
              </a:rPr>
              <a:t>Level 1. </a:t>
            </a:r>
            <a:r>
              <a:rPr lang="en-US" sz="2600" dirty="0">
                <a:solidFill>
                  <a:srgbClr val="222222"/>
                </a:solidFill>
                <a:effectLst/>
                <a:latin typeface="Arial" panose="020B0604020202020204" pitchFamily="34" charset="0"/>
                <a:ea typeface="Calibri" panose="020F0502020204030204" pitchFamily="34" charset="0"/>
              </a:rPr>
              <a:t>Conversational AI, such as ChatGPT, Gemini, and other chatbots</a:t>
            </a:r>
            <a:endParaRPr lang="en-US" sz="2600" dirty="0">
              <a:effectLst/>
              <a:latin typeface="Arial" panose="020B0604020202020204" pitchFamily="34" charset="0"/>
              <a:ea typeface="Calibri" panose="020F0502020204030204" pitchFamily="34" charset="0"/>
            </a:endParaRPr>
          </a:p>
          <a:p>
            <a:pPr marL="800100" lvl="1" indent="-342900">
              <a:lnSpc>
                <a:spcPct val="115000"/>
              </a:lnSpc>
              <a:buFont typeface="Symbol" panose="05050102010706020507" pitchFamily="18" charset="2"/>
              <a:buChar char=""/>
            </a:pPr>
            <a:r>
              <a:rPr lang="en-US" sz="2600" dirty="0">
                <a:effectLst/>
                <a:latin typeface="Arial" panose="020B0604020202020204" pitchFamily="34" charset="0"/>
                <a:ea typeface="Calibri" panose="020F0502020204030204" pitchFamily="34" charset="0"/>
              </a:rPr>
              <a:t>Level 2. AI has the ability to pass medical, legal, and doctoral oral exams, and solve PhD level problems</a:t>
            </a:r>
          </a:p>
          <a:p>
            <a:pPr marL="800100" lvl="1" indent="-342900">
              <a:lnSpc>
                <a:spcPct val="115000"/>
              </a:lnSpc>
              <a:buFont typeface="Symbol" panose="05050102010706020507" pitchFamily="18" charset="2"/>
              <a:buChar char=""/>
            </a:pPr>
            <a:r>
              <a:rPr lang="en-US" sz="2600" dirty="0">
                <a:effectLst/>
                <a:latin typeface="Arial" panose="020B0604020202020204" pitchFamily="34" charset="0"/>
                <a:ea typeface="Calibri" panose="020F0502020204030204" pitchFamily="34" charset="0"/>
              </a:rPr>
              <a:t>Level 3. Software agents that spend their days doing tasks for you, like attending a meeting and taking notes</a:t>
            </a:r>
          </a:p>
          <a:p>
            <a:pPr marL="800100" lvl="1" indent="-342900">
              <a:lnSpc>
                <a:spcPct val="115000"/>
              </a:lnSpc>
              <a:buFont typeface="Symbol" panose="05050102010706020507" pitchFamily="18" charset="2"/>
              <a:buChar char=""/>
            </a:pPr>
            <a:r>
              <a:rPr lang="en-US" sz="2600" dirty="0">
                <a:effectLst/>
                <a:latin typeface="Arial" panose="020B0604020202020204" pitchFamily="34" charset="0"/>
                <a:ea typeface="Calibri" panose="020F0502020204030204" pitchFamily="34" charset="0"/>
              </a:rPr>
              <a:t>Level 4. Al that helps develop new inventions, much like having your own Thomas Edison (who had 1093 patents)</a:t>
            </a:r>
          </a:p>
          <a:p>
            <a:pPr marL="800100" lvl="1" indent="-342900">
              <a:lnSpc>
                <a:spcPct val="115000"/>
              </a:lnSpc>
              <a:spcAft>
                <a:spcPts val="800"/>
              </a:spcAft>
              <a:buFont typeface="Symbol" panose="05050102010706020507" pitchFamily="18" charset="2"/>
              <a:buChar char=""/>
            </a:pPr>
            <a:r>
              <a:rPr lang="en-US" sz="2600" dirty="0">
                <a:effectLst/>
                <a:latin typeface="Arial" panose="020B0604020202020204" pitchFamily="34" charset="0"/>
                <a:ea typeface="Calibri" panose="020F0502020204030204" pitchFamily="34" charset="0"/>
              </a:rPr>
              <a:t>Level 5. AGI is able to run an entire company</a:t>
            </a: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50165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24BA-8C92-FEF7-BAB6-92C23F1A7781}"/>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Recent Generative AI Developments: Reasoning Capabilities</a:t>
            </a:r>
          </a:p>
        </p:txBody>
      </p:sp>
      <p:sp>
        <p:nvSpPr>
          <p:cNvPr id="3" name="Content Placeholder 2">
            <a:extLst>
              <a:ext uri="{FF2B5EF4-FFF2-40B4-BE49-F238E27FC236}">
                <a16:creationId xmlns:a16="http://schemas.microsoft.com/office/drawing/2014/main" id="{1868AAD8-5B1A-0491-8566-C126FC0B98BF}"/>
              </a:ext>
            </a:extLst>
          </p:cNvPr>
          <p:cNvSpPr>
            <a:spLocks noGrp="1"/>
          </p:cNvSpPr>
          <p:nvPr>
            <p:ph idx="1"/>
          </p:nvPr>
        </p:nvSpPr>
        <p:spPr/>
        <p:txBody>
          <a:bodyPr>
            <a:noAutofit/>
          </a:bodyPr>
          <a:lstStyle/>
          <a:p>
            <a:r>
              <a:rPr lang="en-US" dirty="0">
                <a:latin typeface="Arial" panose="020B0604020202020204" pitchFamily="34" charset="0"/>
                <a:cs typeface="Arial" panose="020B0604020202020204" pitchFamily="34" charset="0"/>
              </a:rPr>
              <a:t>Open AI’s o1 model series </a:t>
            </a:r>
          </a:p>
          <a:p>
            <a:pPr lvl="1">
              <a:buFont typeface="Wingdings" panose="05000000000000000000" pitchFamily="2" charset="2"/>
              <a:buChar char="Ø"/>
            </a:pPr>
            <a:r>
              <a:rPr lang="en-US" sz="2800" dirty="0">
                <a:latin typeface="Arial" panose="020B0604020202020204" pitchFamily="34" charset="0"/>
                <a:cs typeface="Arial" panose="020B0604020202020204" pitchFamily="34" charset="0"/>
              </a:rPr>
              <a:t> Excels in complex reasoning tasks</a:t>
            </a:r>
          </a:p>
          <a:p>
            <a:pPr lvl="1">
              <a:buFont typeface="Wingdings" panose="05000000000000000000" pitchFamily="2" charset="2"/>
              <a:buChar char="Ø"/>
            </a:pPr>
            <a:r>
              <a:rPr lang="en-US" sz="2800" dirty="0">
                <a:latin typeface="Arial" panose="020B0604020202020204" pitchFamily="34" charset="0"/>
                <a:cs typeface="Arial" panose="020B0604020202020204" pitchFamily="34" charset="0"/>
              </a:rPr>
              <a:t> The model deliberates over responses</a:t>
            </a:r>
          </a:p>
          <a:p>
            <a:pPr lvl="1">
              <a:buFont typeface="Wingdings" panose="05000000000000000000" pitchFamily="2" charset="2"/>
              <a:buChar char="Ø"/>
            </a:pPr>
            <a:r>
              <a:rPr lang="en-US" sz="2800" dirty="0">
                <a:latin typeface="Arial" panose="020B0604020202020204" pitchFamily="34" charset="0"/>
                <a:cs typeface="Arial" panose="020B0604020202020204" pitchFamily="34" charset="0"/>
              </a:rPr>
              <a:t> It is achieved by integrating large-scale reinforcement learning, enabling the model to mimic step-by-step human problem solving</a:t>
            </a:r>
          </a:p>
          <a:p>
            <a:pPr lvl="1">
              <a:buFont typeface="Wingdings" panose="05000000000000000000" pitchFamily="2" charset="2"/>
              <a:buChar char="Ø"/>
            </a:pPr>
            <a:r>
              <a:rPr lang="en-US" sz="2800" dirty="0">
                <a:latin typeface="Arial" panose="020B0604020202020204" pitchFamily="34" charset="0"/>
                <a:cs typeface="Arial" panose="020B0604020202020204" pitchFamily="34" charset="0"/>
              </a:rPr>
              <a:t> Example: A </a:t>
            </a:r>
            <a:r>
              <a:rPr lang="en-US" sz="2800" dirty="0" err="1">
                <a:latin typeface="Arial" panose="020B0604020202020204" pitchFamily="34" charset="0"/>
                <a:cs typeface="Arial" panose="020B0604020202020204" pitchFamily="34" charset="0"/>
              </a:rPr>
              <a:t>telcom</a:t>
            </a:r>
            <a:r>
              <a:rPr lang="en-US" sz="2800" dirty="0">
                <a:latin typeface="Arial" panose="020B0604020202020204" pitchFamily="34" charset="0"/>
                <a:cs typeface="Arial" panose="020B0604020202020204" pitchFamily="34" charset="0"/>
              </a:rPr>
              <a:t> that needs to assist customers with billing, technical issues, or service upgrades. Can adjust based on real-time feedback. Can handle ambiguous statements, asking follow-up questions, or multi-part requests</a:t>
            </a:r>
          </a:p>
        </p:txBody>
      </p:sp>
    </p:spTree>
    <p:extLst>
      <p:ext uri="{BB962C8B-B14F-4D97-AF65-F5344CB8AC3E}">
        <p14:creationId xmlns:p14="http://schemas.microsoft.com/office/powerpoint/2010/main" val="150929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08F5-CBFD-E416-7CC7-0EEF22C64274}"/>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Recent Advancements in Autonomous AI Agents</a:t>
            </a:r>
          </a:p>
        </p:txBody>
      </p:sp>
      <p:sp>
        <p:nvSpPr>
          <p:cNvPr id="3" name="Content Placeholder 2">
            <a:extLst>
              <a:ext uri="{FF2B5EF4-FFF2-40B4-BE49-F238E27FC236}">
                <a16:creationId xmlns:a16="http://schemas.microsoft.com/office/drawing/2014/main" id="{900A0892-53D7-509E-E562-F3998FF27C6C}"/>
              </a:ext>
            </a:extLst>
          </p:cNvPr>
          <p:cNvSpPr>
            <a:spLocks noGrp="1"/>
          </p:cNvSpPr>
          <p:nvPr>
            <p:ph idx="1"/>
          </p:nvPr>
        </p:nvSpPr>
        <p:spPr>
          <a:xfrm>
            <a:off x="838200" y="1825624"/>
            <a:ext cx="10515600" cy="4823003"/>
          </a:xfrm>
        </p:spPr>
        <p:txBody>
          <a:bodyPr>
            <a:normAutofit fontScale="85000" lnSpcReduction="20000"/>
          </a:bodyPr>
          <a:lstStyle/>
          <a:p>
            <a:r>
              <a:rPr lang="en-US" sz="3000" dirty="0">
                <a:latin typeface="Arial" panose="020B0604020202020204" pitchFamily="34" charset="0"/>
                <a:cs typeface="Arial" panose="020B0604020202020204" pitchFamily="34" charset="0"/>
              </a:rPr>
              <a:t>Agents that perform tasks autonomously within a browser</a:t>
            </a:r>
          </a:p>
          <a:p>
            <a:r>
              <a:rPr lang="en-US" sz="3000" dirty="0">
                <a:latin typeface="Arial" panose="020B0604020202020204" pitchFamily="34" charset="0"/>
                <a:cs typeface="Arial" panose="020B0604020202020204" pitchFamily="34" charset="0"/>
              </a:rPr>
              <a:t>Anthropic, known for its chatbot Claude, has introduced a feature called "computer use," enabling AI to manipulate a computer desktop environment</a:t>
            </a:r>
          </a:p>
          <a:p>
            <a:r>
              <a:rPr lang="en-US" sz="3000" dirty="0">
                <a:latin typeface="Arial" panose="020B0604020202020204" pitchFamily="34" charset="0"/>
                <a:cs typeface="Arial" panose="020B0604020202020204" pitchFamily="34" charset="0"/>
              </a:rPr>
              <a:t>Microsoft has introduced "</a:t>
            </a:r>
            <a:r>
              <a:rPr lang="en-US" sz="3000" dirty="0" err="1">
                <a:latin typeface="Arial" panose="020B0604020202020204" pitchFamily="34" charset="0"/>
                <a:cs typeface="Arial" panose="020B0604020202020204" pitchFamily="34" charset="0"/>
              </a:rPr>
              <a:t>Magentic</a:t>
            </a:r>
            <a:r>
              <a:rPr lang="en-US" sz="3000" dirty="0">
                <a:latin typeface="Arial" panose="020B0604020202020204" pitchFamily="34" charset="0"/>
                <a:cs typeface="Arial" panose="020B0604020202020204" pitchFamily="34" charset="0"/>
              </a:rPr>
              <a:t>-One," an AI agent aimed at autonomous decision-making and complex task execution</a:t>
            </a:r>
          </a:p>
          <a:p>
            <a:r>
              <a:rPr lang="en-US" sz="3000" dirty="0">
                <a:latin typeface="Arial" panose="020B0604020202020204" pitchFamily="34" charset="0"/>
                <a:cs typeface="Arial" panose="020B0604020202020204" pitchFamily="34" charset="0"/>
              </a:rPr>
              <a:t>OpenAI plans to launch an autonomous AI agent, code-named "Operator," as a research preview and developer tool by January 2025</a:t>
            </a:r>
          </a:p>
          <a:p>
            <a:r>
              <a:rPr lang="en-US" sz="3000" dirty="0">
                <a:latin typeface="Arial" panose="020B0604020202020204" pitchFamily="34" charset="0"/>
                <a:cs typeface="Arial" panose="020B0604020202020204" pitchFamily="34" charset="0"/>
              </a:rPr>
              <a:t>Enterprise software, like Salesforce, is introducing agents into their platforms</a:t>
            </a:r>
          </a:p>
          <a:p>
            <a:r>
              <a:rPr lang="en-US" sz="3000" dirty="0">
                <a:latin typeface="Arial" panose="020B0604020202020204" pitchFamily="34" charset="0"/>
                <a:cs typeface="Arial" panose="020B0604020202020204" pitchFamily="34" charset="0"/>
              </a:rPr>
              <a:t>Still highly limited and experimental</a:t>
            </a:r>
          </a:p>
          <a:p>
            <a:r>
              <a:rPr lang="en-US" sz="3000" dirty="0">
                <a:latin typeface="Arial" panose="020B0604020202020204" pitchFamily="34" charset="0"/>
                <a:cs typeface="Arial" panose="020B0604020202020204" pitchFamily="34" charset="0"/>
              </a:rPr>
              <a:t> This represents a major shift in gen AI applications, moving from passive assistance to active task management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825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1D290-0A9B-1711-44CB-03D0ABB28CC3}"/>
              </a:ext>
            </a:extLst>
          </p:cNvPr>
          <p:cNvPicPr>
            <a:picLocks noChangeAspect="1"/>
          </p:cNvPicPr>
          <p:nvPr/>
        </p:nvPicPr>
        <p:blipFill>
          <a:blip r:embed="rId2"/>
          <a:stretch>
            <a:fillRect/>
          </a:stretch>
        </p:blipFill>
        <p:spPr>
          <a:xfrm>
            <a:off x="1385046" y="0"/>
            <a:ext cx="10052137" cy="6858000"/>
          </a:xfrm>
          <a:prstGeom prst="rect">
            <a:avLst/>
          </a:prstGeom>
        </p:spPr>
      </p:pic>
    </p:spTree>
    <p:extLst>
      <p:ext uri="{BB962C8B-B14F-4D97-AF65-F5344CB8AC3E}">
        <p14:creationId xmlns:p14="http://schemas.microsoft.com/office/powerpoint/2010/main" val="372271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1C36D8E-12A2-DA89-45B5-FF1FFDF04627}"/>
              </a:ext>
            </a:extLst>
          </p:cNvPr>
          <p:cNvGraphicFramePr>
            <a:graphicFrameLocks noGrp="1"/>
          </p:cNvGraphicFramePr>
          <p:nvPr>
            <p:extLst>
              <p:ext uri="{D42A27DB-BD31-4B8C-83A1-F6EECF244321}">
                <p14:modId xmlns:p14="http://schemas.microsoft.com/office/powerpoint/2010/main" val="1968395989"/>
              </p:ext>
            </p:extLst>
          </p:nvPr>
        </p:nvGraphicFramePr>
        <p:xfrm>
          <a:off x="1946563" y="1455576"/>
          <a:ext cx="7671334" cy="5249801"/>
        </p:xfrm>
        <a:graphic>
          <a:graphicData uri="http://schemas.openxmlformats.org/drawingml/2006/table">
            <a:tbl>
              <a:tblPr firstRow="1" firstCol="1" bandRow="1">
                <a:tableStyleId>{5C22544A-7EE6-4342-B048-85BDC9FD1C3A}</a:tableStyleId>
              </a:tblPr>
              <a:tblGrid>
                <a:gridCol w="1366786">
                  <a:extLst>
                    <a:ext uri="{9D8B030D-6E8A-4147-A177-3AD203B41FA5}">
                      <a16:colId xmlns:a16="http://schemas.microsoft.com/office/drawing/2014/main" val="3644280297"/>
                    </a:ext>
                  </a:extLst>
                </a:gridCol>
                <a:gridCol w="6304548">
                  <a:extLst>
                    <a:ext uri="{9D8B030D-6E8A-4147-A177-3AD203B41FA5}">
                      <a16:colId xmlns:a16="http://schemas.microsoft.com/office/drawing/2014/main" val="256111391"/>
                    </a:ext>
                  </a:extLst>
                </a:gridCol>
              </a:tblGrid>
              <a:tr h="207485">
                <a:tc>
                  <a:txBody>
                    <a:bodyPr/>
                    <a:lstStyle/>
                    <a:p>
                      <a:pPr marL="0" marR="0">
                        <a:lnSpc>
                          <a:spcPct val="115000"/>
                        </a:lnSpc>
                        <a:spcAft>
                          <a:spcPts val="800"/>
                        </a:spcAft>
                      </a:pPr>
                      <a:r>
                        <a:rPr lang="en-US" sz="1200">
                          <a:effectLst/>
                        </a:rPr>
                        <a:t>Company</a:t>
                      </a:r>
                      <a:endParaRPr lang="en-US" sz="1200">
                        <a:effectLst/>
                        <a:latin typeface="Arial" panose="020B0604020202020204" pitchFamily="34" charset="0"/>
                        <a:ea typeface="Calibri" panose="020F0502020204030204" pitchFamily="34" charset="0"/>
                      </a:endParaRPr>
                    </a:p>
                  </a:txBody>
                  <a:tcPr marL="68580" marR="68580" marT="0" marB="0"/>
                </a:tc>
                <a:tc>
                  <a:txBody>
                    <a:bodyPr/>
                    <a:lstStyle/>
                    <a:p>
                      <a:pPr marL="0" marR="0">
                        <a:lnSpc>
                          <a:spcPct val="115000"/>
                        </a:lnSpc>
                        <a:spcAft>
                          <a:spcPts val="800"/>
                        </a:spcAft>
                      </a:pPr>
                      <a:r>
                        <a:rPr lang="en-US" sz="1200">
                          <a:effectLst/>
                        </a:rPr>
                        <a:t>Product and/or Service</a:t>
                      </a:r>
                      <a:endParaRPr lang="en-US" sz="1200">
                        <a:effectLst/>
                        <a:latin typeface="Arial" panose="020B0604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226081577"/>
                  </a:ext>
                </a:extLst>
              </a:tr>
              <a:tr h="930843">
                <a:tc>
                  <a:txBody>
                    <a:bodyPr/>
                    <a:lstStyle/>
                    <a:p>
                      <a:pPr marL="0" marR="0">
                        <a:lnSpc>
                          <a:spcPct val="115000"/>
                        </a:lnSpc>
                        <a:spcAft>
                          <a:spcPts val="800"/>
                        </a:spcAft>
                      </a:pPr>
                      <a:r>
                        <a:rPr lang="en-US" sz="1200">
                          <a:effectLst/>
                        </a:rPr>
                        <a:t>Amazon</a:t>
                      </a:r>
                      <a:endParaRPr lang="en-US" sz="1200">
                        <a:effectLst/>
                        <a:latin typeface="Arial" panose="020B0604020202020204" pitchFamily="34" charset="0"/>
                        <a:ea typeface="Calibri" panose="020F0502020204030204" pitchFamily="34" charset="0"/>
                      </a:endParaRPr>
                    </a:p>
                  </a:txBody>
                  <a:tcPr marL="68580" marR="68580" marT="0" marB="0"/>
                </a:tc>
                <a:tc>
                  <a:txBody>
                    <a:bodyPr/>
                    <a:lstStyle/>
                    <a:p>
                      <a:pPr marL="0" marR="0">
                        <a:lnSpc>
                          <a:spcPct val="115000"/>
                        </a:lnSpc>
                        <a:spcAft>
                          <a:spcPts val="800"/>
                        </a:spcAft>
                      </a:pPr>
                      <a:r>
                        <a:rPr lang="en-US" sz="1200" dirty="0">
                          <a:effectLst/>
                        </a:rPr>
                        <a:t>Provides cloud services and access to major LLM models and other development tools. Also integrates gen AI into Alexa</a:t>
                      </a:r>
                      <a:endParaRPr lang="en-US" sz="1200" dirty="0">
                        <a:effectLst/>
                        <a:latin typeface="Arial" panose="020B0604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660769597"/>
                  </a:ext>
                </a:extLst>
              </a:tr>
              <a:tr h="449958">
                <a:tc>
                  <a:txBody>
                    <a:bodyPr/>
                    <a:lstStyle/>
                    <a:p>
                      <a:pPr marL="0" marR="0">
                        <a:lnSpc>
                          <a:spcPct val="115000"/>
                        </a:lnSpc>
                        <a:spcAft>
                          <a:spcPts val="800"/>
                        </a:spcAft>
                      </a:pPr>
                      <a:r>
                        <a:rPr lang="en-US" sz="1200">
                          <a:effectLst/>
                        </a:rPr>
                        <a:t>Anthropic</a:t>
                      </a:r>
                      <a:endParaRPr lang="en-US" sz="1200">
                        <a:effectLst/>
                        <a:latin typeface="Arial" panose="020B0604020202020204" pitchFamily="34" charset="0"/>
                        <a:ea typeface="Calibri" panose="020F0502020204030204" pitchFamily="34" charset="0"/>
                      </a:endParaRPr>
                    </a:p>
                  </a:txBody>
                  <a:tcPr marL="68580" marR="68580" marT="0" marB="0"/>
                </a:tc>
                <a:tc>
                  <a:txBody>
                    <a:bodyPr/>
                    <a:lstStyle/>
                    <a:p>
                      <a:pPr marL="0" marR="0">
                        <a:lnSpc>
                          <a:spcPct val="115000"/>
                        </a:lnSpc>
                        <a:spcAft>
                          <a:spcPts val="800"/>
                        </a:spcAft>
                      </a:pPr>
                      <a:r>
                        <a:rPr lang="en-US" sz="1200">
                          <a:effectLst/>
                        </a:rPr>
                        <a:t>Provides the Claude chatbot</a:t>
                      </a:r>
                      <a:endParaRPr lang="en-US" sz="1200">
                        <a:effectLst/>
                        <a:latin typeface="Arial" panose="020B0604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138010587"/>
                  </a:ext>
                </a:extLst>
              </a:tr>
              <a:tr h="449958">
                <a:tc>
                  <a:txBody>
                    <a:bodyPr/>
                    <a:lstStyle/>
                    <a:p>
                      <a:pPr marL="0" marR="0">
                        <a:lnSpc>
                          <a:spcPct val="115000"/>
                        </a:lnSpc>
                        <a:spcAft>
                          <a:spcPts val="800"/>
                        </a:spcAft>
                      </a:pPr>
                      <a:r>
                        <a:rPr lang="en-US" sz="1200">
                          <a:effectLst/>
                        </a:rPr>
                        <a:t>Google</a:t>
                      </a:r>
                      <a:endParaRPr lang="en-US" sz="1200">
                        <a:effectLst/>
                        <a:latin typeface="Arial" panose="020B0604020202020204" pitchFamily="34" charset="0"/>
                        <a:ea typeface="Calibri" panose="020F0502020204030204" pitchFamily="34" charset="0"/>
                      </a:endParaRPr>
                    </a:p>
                  </a:txBody>
                  <a:tcPr marL="68580" marR="68580" marT="0" marB="0"/>
                </a:tc>
                <a:tc>
                  <a:txBody>
                    <a:bodyPr/>
                    <a:lstStyle/>
                    <a:p>
                      <a:pPr marL="0" marR="0">
                        <a:lnSpc>
                          <a:spcPct val="115000"/>
                        </a:lnSpc>
                        <a:spcAft>
                          <a:spcPts val="800"/>
                        </a:spcAft>
                      </a:pPr>
                      <a:r>
                        <a:rPr lang="en-US" sz="1200">
                          <a:effectLst/>
                        </a:rPr>
                        <a:t>Provides cloud services and the Gemini chatbot</a:t>
                      </a:r>
                      <a:endParaRPr lang="en-US" sz="1200">
                        <a:effectLst/>
                        <a:latin typeface="Arial" panose="020B0604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1782244328"/>
                  </a:ext>
                </a:extLst>
              </a:tr>
              <a:tr h="449958">
                <a:tc>
                  <a:txBody>
                    <a:bodyPr/>
                    <a:lstStyle/>
                    <a:p>
                      <a:pPr marL="0" marR="0">
                        <a:lnSpc>
                          <a:spcPct val="115000"/>
                        </a:lnSpc>
                        <a:spcAft>
                          <a:spcPts val="800"/>
                        </a:spcAft>
                      </a:pPr>
                      <a:r>
                        <a:rPr lang="en-US" sz="1200">
                          <a:effectLst/>
                        </a:rPr>
                        <a:t>Meta</a:t>
                      </a:r>
                      <a:endParaRPr lang="en-US" sz="1200">
                        <a:effectLst/>
                        <a:latin typeface="Arial" panose="020B0604020202020204" pitchFamily="34" charset="0"/>
                        <a:ea typeface="Calibri" panose="020F0502020204030204" pitchFamily="34" charset="0"/>
                      </a:endParaRPr>
                    </a:p>
                  </a:txBody>
                  <a:tcPr marL="68580" marR="68580" marT="0" marB="0"/>
                </a:tc>
                <a:tc>
                  <a:txBody>
                    <a:bodyPr/>
                    <a:lstStyle/>
                    <a:p>
                      <a:pPr marL="0" marR="0">
                        <a:lnSpc>
                          <a:spcPct val="115000"/>
                        </a:lnSpc>
                        <a:spcAft>
                          <a:spcPts val="800"/>
                        </a:spcAft>
                      </a:pPr>
                      <a:r>
                        <a:rPr lang="en-US" sz="1200">
                          <a:effectLst/>
                        </a:rPr>
                        <a:t>Provides the Llama chatbot and AI virtual assistants for Apple devices</a:t>
                      </a:r>
                      <a:endParaRPr lang="en-US" sz="1200">
                        <a:effectLst/>
                        <a:latin typeface="Arial" panose="020B0604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104355451"/>
                  </a:ext>
                </a:extLst>
              </a:tr>
              <a:tr h="1411725">
                <a:tc>
                  <a:txBody>
                    <a:bodyPr/>
                    <a:lstStyle/>
                    <a:p>
                      <a:pPr marL="0" marR="0">
                        <a:lnSpc>
                          <a:spcPct val="115000"/>
                        </a:lnSpc>
                        <a:spcAft>
                          <a:spcPts val="800"/>
                        </a:spcAft>
                      </a:pPr>
                      <a:r>
                        <a:rPr lang="en-US" sz="1200" dirty="0">
                          <a:effectLst/>
                        </a:rPr>
                        <a:t>Microsoft</a:t>
                      </a:r>
                      <a:endParaRPr lang="en-US" sz="1200" dirty="0">
                        <a:effectLst/>
                        <a:latin typeface="Arial" panose="020B0604020202020204" pitchFamily="34" charset="0"/>
                        <a:ea typeface="Calibri" panose="020F0502020204030204" pitchFamily="34" charset="0"/>
                      </a:endParaRPr>
                    </a:p>
                  </a:txBody>
                  <a:tcPr marL="68580" marR="68580" marT="0" marB="0"/>
                </a:tc>
                <a:tc>
                  <a:txBody>
                    <a:bodyPr/>
                    <a:lstStyle/>
                    <a:p>
                      <a:pPr marL="0" marR="0">
                        <a:lnSpc>
                          <a:spcPct val="115000"/>
                        </a:lnSpc>
                        <a:spcAft>
                          <a:spcPts val="800"/>
                        </a:spcAft>
                      </a:pPr>
                      <a:r>
                        <a:rPr lang="en-US" sz="1200" dirty="0">
                          <a:effectLst/>
                        </a:rPr>
                        <a:t>Provides cloud services and access to major LLM models and other development tools. Also provides their own products, such as Microsoft Office copilots</a:t>
                      </a:r>
                      <a:endParaRPr lang="en-US" sz="1200" dirty="0">
                        <a:effectLst/>
                        <a:latin typeface="Arial" panose="020B0604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265712921"/>
                  </a:ext>
                </a:extLst>
              </a:tr>
              <a:tr h="449958">
                <a:tc>
                  <a:txBody>
                    <a:bodyPr/>
                    <a:lstStyle/>
                    <a:p>
                      <a:pPr marL="0" marR="0">
                        <a:lnSpc>
                          <a:spcPct val="115000"/>
                        </a:lnSpc>
                        <a:spcAft>
                          <a:spcPts val="800"/>
                        </a:spcAft>
                      </a:pPr>
                      <a:r>
                        <a:rPr lang="en-US" sz="1200">
                          <a:effectLst/>
                        </a:rPr>
                        <a:t>Nvidia</a:t>
                      </a:r>
                      <a:endParaRPr lang="en-US" sz="1200">
                        <a:effectLst/>
                        <a:latin typeface="Arial" panose="020B0604020202020204" pitchFamily="34" charset="0"/>
                        <a:ea typeface="Calibri" panose="020F0502020204030204" pitchFamily="34" charset="0"/>
                      </a:endParaRPr>
                    </a:p>
                  </a:txBody>
                  <a:tcPr marL="68580" marR="68580" marT="0" marB="0"/>
                </a:tc>
                <a:tc>
                  <a:txBody>
                    <a:bodyPr/>
                    <a:lstStyle/>
                    <a:p>
                      <a:pPr marL="0" marR="0">
                        <a:lnSpc>
                          <a:spcPct val="115000"/>
                        </a:lnSpc>
                        <a:spcAft>
                          <a:spcPts val="800"/>
                        </a:spcAft>
                      </a:pPr>
                      <a:r>
                        <a:rPr lang="en-US" sz="1200">
                          <a:effectLst/>
                        </a:rPr>
                        <a:t>The primary supplier of GPU chips used in gen AI</a:t>
                      </a:r>
                      <a:endParaRPr lang="en-US" sz="1200">
                        <a:effectLst/>
                        <a:latin typeface="Arial" panose="020B0604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1061022691"/>
                  </a:ext>
                </a:extLst>
              </a:tr>
              <a:tr h="449958">
                <a:tc>
                  <a:txBody>
                    <a:bodyPr/>
                    <a:lstStyle/>
                    <a:p>
                      <a:pPr marL="0" marR="0">
                        <a:lnSpc>
                          <a:spcPct val="115000"/>
                        </a:lnSpc>
                        <a:spcAft>
                          <a:spcPts val="800"/>
                        </a:spcAft>
                      </a:pPr>
                      <a:r>
                        <a:rPr lang="en-US" sz="1200">
                          <a:effectLst/>
                        </a:rPr>
                        <a:t>OpenAI</a:t>
                      </a:r>
                      <a:endParaRPr lang="en-US" sz="1200">
                        <a:effectLst/>
                        <a:latin typeface="Arial" panose="020B0604020202020204" pitchFamily="34" charset="0"/>
                        <a:ea typeface="Calibri" panose="020F0502020204030204" pitchFamily="34" charset="0"/>
                      </a:endParaRPr>
                    </a:p>
                  </a:txBody>
                  <a:tcPr marL="68580" marR="68580" marT="0" marB="0"/>
                </a:tc>
                <a:tc>
                  <a:txBody>
                    <a:bodyPr/>
                    <a:lstStyle/>
                    <a:p>
                      <a:pPr marL="0" marR="0">
                        <a:lnSpc>
                          <a:spcPct val="115000"/>
                        </a:lnSpc>
                        <a:spcAft>
                          <a:spcPts val="800"/>
                        </a:spcAft>
                      </a:pPr>
                      <a:r>
                        <a:rPr lang="en-US" sz="1200">
                          <a:effectLst/>
                        </a:rPr>
                        <a:t>Provides the ChatGPT chatbot and DALL-E art and image creator</a:t>
                      </a:r>
                      <a:endParaRPr lang="en-US" sz="1200">
                        <a:effectLst/>
                        <a:latin typeface="Arial" panose="020B0604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2511982217"/>
                  </a:ext>
                </a:extLst>
              </a:tr>
              <a:tr h="449958">
                <a:tc>
                  <a:txBody>
                    <a:bodyPr/>
                    <a:lstStyle/>
                    <a:p>
                      <a:pPr marL="0" marR="0">
                        <a:lnSpc>
                          <a:spcPct val="115000"/>
                        </a:lnSpc>
                        <a:spcAft>
                          <a:spcPts val="800"/>
                        </a:spcAft>
                      </a:pPr>
                      <a:r>
                        <a:rPr lang="en-US" sz="1200">
                          <a:effectLst/>
                        </a:rPr>
                        <a:t>Tesla</a:t>
                      </a:r>
                      <a:endParaRPr lang="en-US" sz="1200">
                        <a:effectLst/>
                        <a:latin typeface="Arial" panose="020B0604020202020204" pitchFamily="34" charset="0"/>
                        <a:ea typeface="Calibri" panose="020F0502020204030204" pitchFamily="34" charset="0"/>
                      </a:endParaRPr>
                    </a:p>
                  </a:txBody>
                  <a:tcPr marL="68580" marR="68580" marT="0" marB="0"/>
                </a:tc>
                <a:tc>
                  <a:txBody>
                    <a:bodyPr/>
                    <a:lstStyle/>
                    <a:p>
                      <a:pPr marL="0" marR="0">
                        <a:lnSpc>
                          <a:spcPct val="115000"/>
                        </a:lnSpc>
                        <a:spcAft>
                          <a:spcPts val="800"/>
                        </a:spcAft>
                      </a:pPr>
                      <a:r>
                        <a:rPr lang="en-US" sz="1200" dirty="0">
                          <a:effectLst/>
                        </a:rPr>
                        <a:t>Leading manufacturer of autonomous vehicles</a:t>
                      </a:r>
                      <a:endParaRPr lang="en-US" sz="1200" dirty="0">
                        <a:effectLst/>
                        <a:latin typeface="Arial" panose="020B0604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2544074105"/>
                  </a:ext>
                </a:extLst>
              </a:tr>
            </a:tbl>
          </a:graphicData>
        </a:graphic>
      </p:graphicFrame>
      <p:sp>
        <p:nvSpPr>
          <p:cNvPr id="3" name="TextBox 2">
            <a:extLst>
              <a:ext uri="{FF2B5EF4-FFF2-40B4-BE49-F238E27FC236}">
                <a16:creationId xmlns:a16="http://schemas.microsoft.com/office/drawing/2014/main" id="{F8AFB302-331B-F69C-B4A2-2573DBC8EDA0}"/>
              </a:ext>
            </a:extLst>
          </p:cNvPr>
          <p:cNvSpPr txBox="1"/>
          <p:nvPr/>
        </p:nvSpPr>
        <p:spPr>
          <a:xfrm>
            <a:off x="3120215" y="419704"/>
            <a:ext cx="5324030"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Major Gen AI Players</a:t>
            </a:r>
          </a:p>
        </p:txBody>
      </p:sp>
    </p:spTree>
    <p:extLst>
      <p:ext uri="{BB962C8B-B14F-4D97-AF65-F5344CB8AC3E}">
        <p14:creationId xmlns:p14="http://schemas.microsoft.com/office/powerpoint/2010/main" val="2114432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1DF7F-83E7-C4AE-F6E3-3FAAD16134A5}"/>
              </a:ext>
            </a:extLst>
          </p:cNvPr>
          <p:cNvPicPr>
            <a:picLocks noChangeAspect="1"/>
          </p:cNvPicPr>
          <p:nvPr/>
        </p:nvPicPr>
        <p:blipFill>
          <a:blip r:embed="rId2"/>
          <a:stretch>
            <a:fillRect/>
          </a:stretch>
        </p:blipFill>
        <p:spPr>
          <a:xfrm>
            <a:off x="90487" y="38100"/>
            <a:ext cx="12011025" cy="6781800"/>
          </a:xfrm>
          <a:prstGeom prst="rect">
            <a:avLst/>
          </a:prstGeom>
        </p:spPr>
      </p:pic>
      <p:sp>
        <p:nvSpPr>
          <p:cNvPr id="4" name="TextBox 3">
            <a:extLst>
              <a:ext uri="{FF2B5EF4-FFF2-40B4-BE49-F238E27FC236}">
                <a16:creationId xmlns:a16="http://schemas.microsoft.com/office/drawing/2014/main" id="{2E133C30-46AB-4AB5-58DA-44C6F7A2EE02}"/>
              </a:ext>
            </a:extLst>
          </p:cNvPr>
          <p:cNvSpPr txBox="1"/>
          <p:nvPr/>
        </p:nvSpPr>
        <p:spPr>
          <a:xfrm>
            <a:off x="10739535" y="0"/>
            <a:ext cx="1287624" cy="369332"/>
          </a:xfrm>
          <a:prstGeom prst="rect">
            <a:avLst/>
          </a:prstGeom>
          <a:solidFill>
            <a:schemeClr val="bg1"/>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0E76A0B0-EEDB-4D4A-596F-A4A9FBFB4493}"/>
              </a:ext>
            </a:extLst>
          </p:cNvPr>
          <p:cNvSpPr txBox="1"/>
          <p:nvPr/>
        </p:nvSpPr>
        <p:spPr>
          <a:xfrm>
            <a:off x="10702358" y="6484776"/>
            <a:ext cx="1361977"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96879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84A89-0CD7-FB38-BDD1-CFC7BC79F0D5}"/>
              </a:ext>
            </a:extLst>
          </p:cNvPr>
          <p:cNvSpPr txBox="1"/>
          <p:nvPr/>
        </p:nvSpPr>
        <p:spPr>
          <a:xfrm>
            <a:off x="-28341" y="383542"/>
            <a:ext cx="218952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a:t>
            </a:r>
          </a:p>
        </p:txBody>
      </p:sp>
      <p:sp>
        <p:nvSpPr>
          <p:cNvPr id="3" name="TextBox 2">
            <a:extLst>
              <a:ext uri="{FF2B5EF4-FFF2-40B4-BE49-F238E27FC236}">
                <a16:creationId xmlns:a16="http://schemas.microsoft.com/office/drawing/2014/main" id="{C7A6C652-07BF-941B-9F2C-15C7077DED3C}"/>
              </a:ext>
            </a:extLst>
          </p:cNvPr>
          <p:cNvSpPr txBox="1"/>
          <p:nvPr/>
        </p:nvSpPr>
        <p:spPr>
          <a:xfrm>
            <a:off x="2555114" y="369606"/>
            <a:ext cx="13716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Building</a:t>
            </a:r>
          </a:p>
        </p:txBody>
      </p:sp>
      <p:sp>
        <p:nvSpPr>
          <p:cNvPr id="4" name="TextBox 3">
            <a:extLst>
              <a:ext uri="{FF2B5EF4-FFF2-40B4-BE49-F238E27FC236}">
                <a16:creationId xmlns:a16="http://schemas.microsoft.com/office/drawing/2014/main" id="{FCC72D58-F290-C641-2B0A-0CE9EA13EF33}"/>
              </a:ext>
            </a:extLst>
          </p:cNvPr>
          <p:cNvSpPr txBox="1"/>
          <p:nvPr/>
        </p:nvSpPr>
        <p:spPr>
          <a:xfrm>
            <a:off x="4714569" y="388268"/>
            <a:ext cx="20224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Model</a:t>
            </a:r>
          </a:p>
        </p:txBody>
      </p:sp>
      <p:sp>
        <p:nvSpPr>
          <p:cNvPr id="5" name="TextBox 4">
            <a:extLst>
              <a:ext uri="{FF2B5EF4-FFF2-40B4-BE49-F238E27FC236}">
                <a16:creationId xmlns:a16="http://schemas.microsoft.com/office/drawing/2014/main" id="{55530027-C944-47FF-4043-ABBB7D9EB103}"/>
              </a:ext>
            </a:extLst>
          </p:cNvPr>
          <p:cNvSpPr txBox="1"/>
          <p:nvPr/>
        </p:nvSpPr>
        <p:spPr>
          <a:xfrm>
            <a:off x="7283426" y="422262"/>
            <a:ext cx="227163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User/Application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Interface</a:t>
            </a:r>
          </a:p>
        </p:txBody>
      </p:sp>
      <p:sp>
        <p:nvSpPr>
          <p:cNvPr id="6" name="TextBox 5">
            <a:extLst>
              <a:ext uri="{FF2B5EF4-FFF2-40B4-BE49-F238E27FC236}">
                <a16:creationId xmlns:a16="http://schemas.microsoft.com/office/drawing/2014/main" id="{1CD47B29-FDF3-8BEC-73AD-347BD3EA5279}"/>
              </a:ext>
            </a:extLst>
          </p:cNvPr>
          <p:cNvSpPr txBox="1"/>
          <p:nvPr/>
        </p:nvSpPr>
        <p:spPr>
          <a:xfrm>
            <a:off x="10776857" y="435618"/>
            <a:ext cx="11476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Users</a:t>
            </a:r>
          </a:p>
        </p:txBody>
      </p:sp>
      <p:sp>
        <p:nvSpPr>
          <p:cNvPr id="8" name="TextBox 7">
            <a:extLst>
              <a:ext uri="{FF2B5EF4-FFF2-40B4-BE49-F238E27FC236}">
                <a16:creationId xmlns:a16="http://schemas.microsoft.com/office/drawing/2014/main" id="{12FC8C2F-74AC-7E75-1BF3-234E613E26A5}"/>
              </a:ext>
            </a:extLst>
          </p:cNvPr>
          <p:cNvSpPr txBox="1"/>
          <p:nvPr/>
        </p:nvSpPr>
        <p:spPr>
          <a:xfrm>
            <a:off x="220758" y="1699762"/>
            <a:ext cx="7184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Text</a:t>
            </a:r>
          </a:p>
        </p:txBody>
      </p:sp>
      <p:sp>
        <p:nvSpPr>
          <p:cNvPr id="10" name="TextBox 9">
            <a:extLst>
              <a:ext uri="{FF2B5EF4-FFF2-40B4-BE49-F238E27FC236}">
                <a16:creationId xmlns:a16="http://schemas.microsoft.com/office/drawing/2014/main" id="{8575A0D7-3941-EC14-F440-D776FF6EAB33}"/>
              </a:ext>
            </a:extLst>
          </p:cNvPr>
          <p:cNvSpPr txBox="1"/>
          <p:nvPr/>
        </p:nvSpPr>
        <p:spPr>
          <a:xfrm>
            <a:off x="230090" y="2872108"/>
            <a:ext cx="9179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a:t>
            </a:r>
          </a:p>
        </p:txBody>
      </p:sp>
      <p:sp>
        <p:nvSpPr>
          <p:cNvPr id="11" name="TextBox 10">
            <a:extLst>
              <a:ext uri="{FF2B5EF4-FFF2-40B4-BE49-F238E27FC236}">
                <a16:creationId xmlns:a16="http://schemas.microsoft.com/office/drawing/2014/main" id="{2A57419B-3FFD-7871-2933-CFDC7918CAEB}"/>
              </a:ext>
            </a:extLst>
          </p:cNvPr>
          <p:cNvSpPr txBox="1"/>
          <p:nvPr/>
        </p:nvSpPr>
        <p:spPr>
          <a:xfrm>
            <a:off x="230091" y="3733313"/>
            <a:ext cx="17520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Video</a:t>
            </a:r>
          </a:p>
        </p:txBody>
      </p:sp>
      <p:sp>
        <p:nvSpPr>
          <p:cNvPr id="12" name="TextBox 11">
            <a:extLst>
              <a:ext uri="{FF2B5EF4-FFF2-40B4-BE49-F238E27FC236}">
                <a16:creationId xmlns:a16="http://schemas.microsoft.com/office/drawing/2014/main" id="{930C5645-B9F4-D441-2EBF-B1AAB9FCBC0E}"/>
              </a:ext>
            </a:extLst>
          </p:cNvPr>
          <p:cNvSpPr txBox="1"/>
          <p:nvPr/>
        </p:nvSpPr>
        <p:spPr>
          <a:xfrm>
            <a:off x="258536" y="4804088"/>
            <a:ext cx="12503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Voice</a:t>
            </a:r>
          </a:p>
        </p:txBody>
      </p:sp>
      <p:sp>
        <p:nvSpPr>
          <p:cNvPr id="14" name="Rectangle: Rounded Corners 13">
            <a:extLst>
              <a:ext uri="{FF2B5EF4-FFF2-40B4-BE49-F238E27FC236}">
                <a16:creationId xmlns:a16="http://schemas.microsoft.com/office/drawing/2014/main" id="{0CD72175-68EF-18FE-771D-86AA850FDE66}"/>
              </a:ext>
            </a:extLst>
          </p:cNvPr>
          <p:cNvSpPr/>
          <p:nvPr/>
        </p:nvSpPr>
        <p:spPr>
          <a:xfrm>
            <a:off x="1891168" y="2917772"/>
            <a:ext cx="1750735" cy="13766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lowchart: Alternate Process 16">
            <a:extLst>
              <a:ext uri="{FF2B5EF4-FFF2-40B4-BE49-F238E27FC236}">
                <a16:creationId xmlns:a16="http://schemas.microsoft.com/office/drawing/2014/main" id="{E940F8D9-4999-8C8E-CAC5-16F476ACCA33}"/>
              </a:ext>
            </a:extLst>
          </p:cNvPr>
          <p:cNvSpPr/>
          <p:nvPr/>
        </p:nvSpPr>
        <p:spPr>
          <a:xfrm>
            <a:off x="4189445" y="2950367"/>
            <a:ext cx="1678440" cy="131145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2436F6C4-FF60-55BC-CA9A-5FAD958EF440}"/>
              </a:ext>
            </a:extLst>
          </p:cNvPr>
          <p:cNvSpPr txBox="1"/>
          <p:nvPr/>
        </p:nvSpPr>
        <p:spPr>
          <a:xfrm>
            <a:off x="4353649" y="3106655"/>
            <a:ext cx="141274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Foundation Model/LLM/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Transformers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85F5B428-EAD8-7B6F-2CB1-A824C362F8EC}"/>
              </a:ext>
            </a:extLst>
          </p:cNvPr>
          <p:cNvSpPr/>
          <p:nvPr/>
        </p:nvSpPr>
        <p:spPr>
          <a:xfrm>
            <a:off x="3668141" y="3429000"/>
            <a:ext cx="521304" cy="209453"/>
          </a:xfrm>
          <a:prstGeom prst="rightArrow">
            <a:avLst>
              <a:gd name="adj1" fmla="val 58158"/>
              <a:gd name="adj2" fmla="val 50000"/>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ADA95522-30EE-B5EB-2441-14D43AE6B738}"/>
              </a:ext>
            </a:extLst>
          </p:cNvPr>
          <p:cNvPicPr>
            <a:picLocks noChangeAspect="1"/>
          </p:cNvPicPr>
          <p:nvPr/>
        </p:nvPicPr>
        <p:blipFill>
          <a:blip r:embed="rId2"/>
          <a:stretch>
            <a:fillRect/>
          </a:stretch>
        </p:blipFill>
        <p:spPr>
          <a:xfrm rot="1582363">
            <a:off x="849028" y="2009052"/>
            <a:ext cx="498323" cy="288123"/>
          </a:xfrm>
          <a:prstGeom prst="rect">
            <a:avLst/>
          </a:prstGeom>
        </p:spPr>
      </p:pic>
      <p:pic>
        <p:nvPicPr>
          <p:cNvPr id="22" name="Picture 21">
            <a:extLst>
              <a:ext uri="{FF2B5EF4-FFF2-40B4-BE49-F238E27FC236}">
                <a16:creationId xmlns:a16="http://schemas.microsoft.com/office/drawing/2014/main" id="{FCD430A3-2875-070E-C0DC-0741DA196552}"/>
              </a:ext>
            </a:extLst>
          </p:cNvPr>
          <p:cNvPicPr>
            <a:picLocks noChangeAspect="1"/>
          </p:cNvPicPr>
          <p:nvPr/>
        </p:nvPicPr>
        <p:blipFill>
          <a:blip r:embed="rId3"/>
          <a:stretch>
            <a:fillRect/>
          </a:stretch>
        </p:blipFill>
        <p:spPr>
          <a:xfrm rot="20100856">
            <a:off x="938521" y="3739238"/>
            <a:ext cx="585267" cy="487722"/>
          </a:xfrm>
          <a:prstGeom prst="rect">
            <a:avLst/>
          </a:prstGeom>
        </p:spPr>
      </p:pic>
      <p:pic>
        <p:nvPicPr>
          <p:cNvPr id="23" name="Picture 22">
            <a:extLst>
              <a:ext uri="{FF2B5EF4-FFF2-40B4-BE49-F238E27FC236}">
                <a16:creationId xmlns:a16="http://schemas.microsoft.com/office/drawing/2014/main" id="{0166632F-8DBD-BABF-9376-D96B357F8E81}"/>
              </a:ext>
            </a:extLst>
          </p:cNvPr>
          <p:cNvPicPr>
            <a:picLocks noChangeAspect="1"/>
          </p:cNvPicPr>
          <p:nvPr/>
        </p:nvPicPr>
        <p:blipFill>
          <a:blip r:embed="rId3"/>
          <a:stretch>
            <a:fillRect/>
          </a:stretch>
        </p:blipFill>
        <p:spPr>
          <a:xfrm rot="18207958">
            <a:off x="978942" y="4568449"/>
            <a:ext cx="585267" cy="487722"/>
          </a:xfrm>
          <a:prstGeom prst="rect">
            <a:avLst/>
          </a:prstGeom>
        </p:spPr>
      </p:pic>
      <p:pic>
        <p:nvPicPr>
          <p:cNvPr id="25" name="Picture 24">
            <a:extLst>
              <a:ext uri="{FF2B5EF4-FFF2-40B4-BE49-F238E27FC236}">
                <a16:creationId xmlns:a16="http://schemas.microsoft.com/office/drawing/2014/main" id="{7BB4B30A-1C3C-8CB5-533A-5BA25E6FD10B}"/>
              </a:ext>
            </a:extLst>
          </p:cNvPr>
          <p:cNvPicPr>
            <a:picLocks noChangeAspect="1"/>
          </p:cNvPicPr>
          <p:nvPr/>
        </p:nvPicPr>
        <p:blipFill>
          <a:blip r:embed="rId3"/>
          <a:stretch>
            <a:fillRect/>
          </a:stretch>
        </p:blipFill>
        <p:spPr>
          <a:xfrm rot="18491586">
            <a:off x="5829404" y="2616807"/>
            <a:ext cx="585267" cy="487722"/>
          </a:xfrm>
          <a:prstGeom prst="rect">
            <a:avLst/>
          </a:prstGeom>
        </p:spPr>
      </p:pic>
      <p:pic>
        <p:nvPicPr>
          <p:cNvPr id="26" name="Picture 25">
            <a:extLst>
              <a:ext uri="{FF2B5EF4-FFF2-40B4-BE49-F238E27FC236}">
                <a16:creationId xmlns:a16="http://schemas.microsoft.com/office/drawing/2014/main" id="{002CC595-00C6-C6B2-0124-21D71DEEB170}"/>
              </a:ext>
            </a:extLst>
          </p:cNvPr>
          <p:cNvPicPr>
            <a:picLocks noChangeAspect="1"/>
          </p:cNvPicPr>
          <p:nvPr/>
        </p:nvPicPr>
        <p:blipFill>
          <a:blip r:embed="rId3"/>
          <a:stretch>
            <a:fillRect/>
          </a:stretch>
        </p:blipFill>
        <p:spPr>
          <a:xfrm>
            <a:off x="5803366" y="4130053"/>
            <a:ext cx="585267" cy="487722"/>
          </a:xfrm>
          <a:prstGeom prst="rect">
            <a:avLst/>
          </a:prstGeom>
        </p:spPr>
      </p:pic>
      <p:sp>
        <p:nvSpPr>
          <p:cNvPr id="27" name="Flowchart: Alternate Process 26">
            <a:extLst>
              <a:ext uri="{FF2B5EF4-FFF2-40B4-BE49-F238E27FC236}">
                <a16:creationId xmlns:a16="http://schemas.microsoft.com/office/drawing/2014/main" id="{E6FA2DD1-1FA6-6DC1-CA18-D0FF40238E86}"/>
              </a:ext>
            </a:extLst>
          </p:cNvPr>
          <p:cNvSpPr/>
          <p:nvPr/>
        </p:nvSpPr>
        <p:spPr>
          <a:xfrm>
            <a:off x="6445182" y="4547466"/>
            <a:ext cx="1415430" cy="88257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870E1EDC-5E87-3B53-35E7-984356896F5C}"/>
              </a:ext>
            </a:extLst>
          </p:cNvPr>
          <p:cNvSpPr txBox="1"/>
          <p:nvPr/>
        </p:nvSpPr>
        <p:spPr>
          <a:xfrm>
            <a:off x="6715893" y="4617775"/>
            <a:ext cx="9487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Tuning</a:t>
            </a:r>
          </a:p>
        </p:txBody>
      </p:sp>
      <p:pic>
        <p:nvPicPr>
          <p:cNvPr id="29" name="Picture 28">
            <a:extLst>
              <a:ext uri="{FF2B5EF4-FFF2-40B4-BE49-F238E27FC236}">
                <a16:creationId xmlns:a16="http://schemas.microsoft.com/office/drawing/2014/main" id="{2774F1CB-BA2F-1BE2-0832-83F4364566CD}"/>
              </a:ext>
            </a:extLst>
          </p:cNvPr>
          <p:cNvPicPr>
            <a:picLocks noChangeAspect="1"/>
          </p:cNvPicPr>
          <p:nvPr/>
        </p:nvPicPr>
        <p:blipFill>
          <a:blip r:embed="rId3"/>
          <a:stretch>
            <a:fillRect/>
          </a:stretch>
        </p:blipFill>
        <p:spPr>
          <a:xfrm>
            <a:off x="7864822" y="5264106"/>
            <a:ext cx="714676" cy="487722"/>
          </a:xfrm>
          <a:prstGeom prst="rect">
            <a:avLst/>
          </a:prstGeom>
        </p:spPr>
      </p:pic>
      <p:pic>
        <p:nvPicPr>
          <p:cNvPr id="30" name="Picture 29">
            <a:extLst>
              <a:ext uri="{FF2B5EF4-FFF2-40B4-BE49-F238E27FC236}">
                <a16:creationId xmlns:a16="http://schemas.microsoft.com/office/drawing/2014/main" id="{B95379A7-BD90-529E-17C1-DD959645F5A7}"/>
              </a:ext>
            </a:extLst>
          </p:cNvPr>
          <p:cNvPicPr>
            <a:picLocks noChangeAspect="1"/>
          </p:cNvPicPr>
          <p:nvPr/>
        </p:nvPicPr>
        <p:blipFill>
          <a:blip r:embed="rId3"/>
          <a:stretch>
            <a:fillRect/>
          </a:stretch>
        </p:blipFill>
        <p:spPr>
          <a:xfrm rot="17995592">
            <a:off x="7838690" y="4130054"/>
            <a:ext cx="585267" cy="487722"/>
          </a:xfrm>
          <a:prstGeom prst="rect">
            <a:avLst/>
          </a:prstGeom>
        </p:spPr>
      </p:pic>
      <p:sp>
        <p:nvSpPr>
          <p:cNvPr id="31" name="Flowchart: Alternate Process 30">
            <a:extLst>
              <a:ext uri="{FF2B5EF4-FFF2-40B4-BE49-F238E27FC236}">
                <a16:creationId xmlns:a16="http://schemas.microsoft.com/office/drawing/2014/main" id="{2BCAAA69-FBE8-329B-A147-88E7BCA3586E}"/>
              </a:ext>
            </a:extLst>
          </p:cNvPr>
          <p:cNvSpPr/>
          <p:nvPr/>
        </p:nvSpPr>
        <p:spPr>
          <a:xfrm>
            <a:off x="6613120" y="2063625"/>
            <a:ext cx="1415430" cy="95949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CB7C2DD4-9230-8A6F-B4C0-1F79787E111E}"/>
              </a:ext>
            </a:extLst>
          </p:cNvPr>
          <p:cNvSpPr txBox="1"/>
          <p:nvPr/>
        </p:nvSpPr>
        <p:spPr>
          <a:xfrm>
            <a:off x="6870043" y="2266969"/>
            <a:ext cx="10580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Interface</a:t>
            </a:r>
          </a:p>
        </p:txBody>
      </p:sp>
      <p:pic>
        <p:nvPicPr>
          <p:cNvPr id="34" name="Picture 33">
            <a:extLst>
              <a:ext uri="{FF2B5EF4-FFF2-40B4-BE49-F238E27FC236}">
                <a16:creationId xmlns:a16="http://schemas.microsoft.com/office/drawing/2014/main" id="{FE605CA8-EC09-E53D-D02B-FA4D039B7B2F}"/>
              </a:ext>
            </a:extLst>
          </p:cNvPr>
          <p:cNvPicPr>
            <a:picLocks noChangeAspect="1"/>
          </p:cNvPicPr>
          <p:nvPr/>
        </p:nvPicPr>
        <p:blipFill>
          <a:blip r:embed="rId4"/>
          <a:stretch>
            <a:fillRect/>
          </a:stretch>
        </p:blipFill>
        <p:spPr>
          <a:xfrm>
            <a:off x="8676412" y="5303733"/>
            <a:ext cx="1426588" cy="896190"/>
          </a:xfrm>
          <a:prstGeom prst="rect">
            <a:avLst/>
          </a:prstGeom>
        </p:spPr>
      </p:pic>
      <p:pic>
        <p:nvPicPr>
          <p:cNvPr id="35" name="Picture 34">
            <a:extLst>
              <a:ext uri="{FF2B5EF4-FFF2-40B4-BE49-F238E27FC236}">
                <a16:creationId xmlns:a16="http://schemas.microsoft.com/office/drawing/2014/main" id="{151B75F8-E4E8-96B7-2A44-A581A59CD043}"/>
              </a:ext>
            </a:extLst>
          </p:cNvPr>
          <p:cNvPicPr>
            <a:picLocks noChangeAspect="1"/>
          </p:cNvPicPr>
          <p:nvPr/>
        </p:nvPicPr>
        <p:blipFill>
          <a:blip r:embed="rId4"/>
          <a:stretch>
            <a:fillRect/>
          </a:stretch>
        </p:blipFill>
        <p:spPr>
          <a:xfrm>
            <a:off x="8713094" y="3607950"/>
            <a:ext cx="1426588" cy="896190"/>
          </a:xfrm>
          <a:prstGeom prst="rect">
            <a:avLst/>
          </a:prstGeom>
        </p:spPr>
      </p:pic>
      <p:sp>
        <p:nvSpPr>
          <p:cNvPr id="36" name="TextBox 35">
            <a:extLst>
              <a:ext uri="{FF2B5EF4-FFF2-40B4-BE49-F238E27FC236}">
                <a16:creationId xmlns:a16="http://schemas.microsoft.com/office/drawing/2014/main" id="{F3D66D4D-D98C-D8FC-DFCA-6404BA32DCB2}"/>
              </a:ext>
            </a:extLst>
          </p:cNvPr>
          <p:cNvSpPr txBox="1"/>
          <p:nvPr/>
        </p:nvSpPr>
        <p:spPr>
          <a:xfrm>
            <a:off x="8850829" y="3576545"/>
            <a:ext cx="125217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Specific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Task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Application</a:t>
            </a:r>
          </a:p>
        </p:txBody>
      </p:sp>
      <p:sp>
        <p:nvSpPr>
          <p:cNvPr id="37" name="TextBox 36">
            <a:extLst>
              <a:ext uri="{FF2B5EF4-FFF2-40B4-BE49-F238E27FC236}">
                <a16:creationId xmlns:a16="http://schemas.microsoft.com/office/drawing/2014/main" id="{463D1229-C5E5-73AA-F739-1927BA57F533}"/>
              </a:ext>
            </a:extLst>
          </p:cNvPr>
          <p:cNvSpPr txBox="1"/>
          <p:nvPr/>
        </p:nvSpPr>
        <p:spPr>
          <a:xfrm>
            <a:off x="8713094" y="5428662"/>
            <a:ext cx="14265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Specific Task Model</a:t>
            </a:r>
          </a:p>
        </p:txBody>
      </p:sp>
      <p:pic>
        <p:nvPicPr>
          <p:cNvPr id="38" name="Picture 37">
            <a:extLst>
              <a:ext uri="{FF2B5EF4-FFF2-40B4-BE49-F238E27FC236}">
                <a16:creationId xmlns:a16="http://schemas.microsoft.com/office/drawing/2014/main" id="{47717DED-10E7-B61F-CDE0-D095F8CCDB39}"/>
              </a:ext>
            </a:extLst>
          </p:cNvPr>
          <p:cNvPicPr>
            <a:picLocks noChangeAspect="1"/>
          </p:cNvPicPr>
          <p:nvPr/>
        </p:nvPicPr>
        <p:blipFill>
          <a:blip r:embed="rId5"/>
          <a:stretch>
            <a:fillRect/>
          </a:stretch>
        </p:blipFill>
        <p:spPr>
          <a:xfrm>
            <a:off x="8933004" y="1419881"/>
            <a:ext cx="2927946" cy="1694176"/>
          </a:xfrm>
          <a:prstGeom prst="rect">
            <a:avLst/>
          </a:prstGeom>
        </p:spPr>
      </p:pic>
      <p:pic>
        <p:nvPicPr>
          <p:cNvPr id="39" name="Picture 38">
            <a:extLst>
              <a:ext uri="{FF2B5EF4-FFF2-40B4-BE49-F238E27FC236}">
                <a16:creationId xmlns:a16="http://schemas.microsoft.com/office/drawing/2014/main" id="{BA912FDD-AB9A-35F1-405F-8BC4EBF7FB2C}"/>
              </a:ext>
            </a:extLst>
          </p:cNvPr>
          <p:cNvPicPr>
            <a:picLocks noChangeAspect="1"/>
          </p:cNvPicPr>
          <p:nvPr/>
        </p:nvPicPr>
        <p:blipFill>
          <a:blip r:embed="rId6"/>
          <a:stretch>
            <a:fillRect/>
          </a:stretch>
        </p:blipFill>
        <p:spPr>
          <a:xfrm rot="12748546">
            <a:off x="8128967" y="2180596"/>
            <a:ext cx="719390" cy="762066"/>
          </a:xfrm>
          <a:prstGeom prst="rect">
            <a:avLst/>
          </a:prstGeom>
        </p:spPr>
      </p:pic>
      <p:pic>
        <p:nvPicPr>
          <p:cNvPr id="40" name="Picture 39">
            <a:extLst>
              <a:ext uri="{FF2B5EF4-FFF2-40B4-BE49-F238E27FC236}">
                <a16:creationId xmlns:a16="http://schemas.microsoft.com/office/drawing/2014/main" id="{6D6AAF92-7805-6F3B-30F3-E57573E7C0BB}"/>
              </a:ext>
            </a:extLst>
          </p:cNvPr>
          <p:cNvPicPr>
            <a:picLocks noChangeAspect="1"/>
          </p:cNvPicPr>
          <p:nvPr/>
        </p:nvPicPr>
        <p:blipFill>
          <a:blip r:embed="rId6"/>
          <a:stretch>
            <a:fillRect/>
          </a:stretch>
        </p:blipFill>
        <p:spPr>
          <a:xfrm rot="8907724">
            <a:off x="9066693" y="2927237"/>
            <a:ext cx="719390" cy="762066"/>
          </a:xfrm>
          <a:prstGeom prst="rect">
            <a:avLst/>
          </a:prstGeom>
        </p:spPr>
      </p:pic>
      <p:pic>
        <p:nvPicPr>
          <p:cNvPr id="41" name="Picture 40">
            <a:extLst>
              <a:ext uri="{FF2B5EF4-FFF2-40B4-BE49-F238E27FC236}">
                <a16:creationId xmlns:a16="http://schemas.microsoft.com/office/drawing/2014/main" id="{61553CDC-809D-13CC-C0A8-DE12E46D69B6}"/>
              </a:ext>
            </a:extLst>
          </p:cNvPr>
          <p:cNvPicPr>
            <a:picLocks noChangeAspect="1"/>
          </p:cNvPicPr>
          <p:nvPr/>
        </p:nvPicPr>
        <p:blipFill>
          <a:blip r:embed="rId6"/>
          <a:stretch>
            <a:fillRect/>
          </a:stretch>
        </p:blipFill>
        <p:spPr>
          <a:xfrm rot="8611832">
            <a:off x="10550808" y="3568185"/>
            <a:ext cx="719390" cy="762066"/>
          </a:xfrm>
          <a:prstGeom prst="rect">
            <a:avLst/>
          </a:prstGeom>
        </p:spPr>
      </p:pic>
      <p:sp>
        <p:nvSpPr>
          <p:cNvPr id="42" name="TextBox 41">
            <a:extLst>
              <a:ext uri="{FF2B5EF4-FFF2-40B4-BE49-F238E27FC236}">
                <a16:creationId xmlns:a16="http://schemas.microsoft.com/office/drawing/2014/main" id="{1FF96B7B-0C34-EB28-E1BB-E049C5C213AF}"/>
              </a:ext>
            </a:extLst>
          </p:cNvPr>
          <p:cNvSpPr txBox="1"/>
          <p:nvPr/>
        </p:nvSpPr>
        <p:spPr>
          <a:xfrm>
            <a:off x="1934989" y="3131091"/>
            <a:ext cx="15731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Deep Learning Models</a:t>
            </a:r>
          </a:p>
        </p:txBody>
      </p:sp>
      <p:pic>
        <p:nvPicPr>
          <p:cNvPr id="43" name="Picture 42">
            <a:extLst>
              <a:ext uri="{FF2B5EF4-FFF2-40B4-BE49-F238E27FC236}">
                <a16:creationId xmlns:a16="http://schemas.microsoft.com/office/drawing/2014/main" id="{1353517E-6692-D5C7-A82B-2945D21DD61F}"/>
              </a:ext>
            </a:extLst>
          </p:cNvPr>
          <p:cNvPicPr>
            <a:picLocks noChangeAspect="1"/>
          </p:cNvPicPr>
          <p:nvPr/>
        </p:nvPicPr>
        <p:blipFill>
          <a:blip r:embed="rId7"/>
          <a:stretch>
            <a:fillRect/>
          </a:stretch>
        </p:blipFill>
        <p:spPr>
          <a:xfrm>
            <a:off x="883688" y="2744943"/>
            <a:ext cx="737680" cy="695004"/>
          </a:xfrm>
          <a:prstGeom prst="rect">
            <a:avLst/>
          </a:prstGeom>
        </p:spPr>
      </p:pic>
      <p:sp>
        <p:nvSpPr>
          <p:cNvPr id="7" name="TextBox 6">
            <a:extLst>
              <a:ext uri="{FF2B5EF4-FFF2-40B4-BE49-F238E27FC236}">
                <a16:creationId xmlns:a16="http://schemas.microsoft.com/office/drawing/2014/main" id="{96F72A23-0281-241C-6073-8C1D67CC9DF5}"/>
              </a:ext>
            </a:extLst>
          </p:cNvPr>
          <p:cNvSpPr txBox="1"/>
          <p:nvPr/>
        </p:nvSpPr>
        <p:spPr>
          <a:xfrm>
            <a:off x="939215" y="5269570"/>
            <a:ext cx="4807603" cy="1077218"/>
          </a:xfrm>
          <a:prstGeom prst="rect">
            <a:avLst/>
          </a:prstGeom>
          <a:noFill/>
        </p:spPr>
        <p:txBody>
          <a:bodyPr wrap="square" rtlCol="0">
            <a:spAutoFit/>
          </a:bodyPr>
          <a:lstStyle/>
          <a:p>
            <a:pPr algn="ctr"/>
            <a:r>
              <a:rPr lang="en-US" sz="3200" b="1" dirty="0">
                <a:solidFill>
                  <a:srgbClr val="C00000"/>
                </a:solidFill>
                <a:latin typeface="Arial" panose="020B0604020202020204" pitchFamily="34" charset="0"/>
                <a:cs typeface="Arial" panose="020B0604020202020204" pitchFamily="34" charset="0"/>
              </a:rPr>
              <a:t>Generative AI Reference Architecture</a:t>
            </a:r>
          </a:p>
        </p:txBody>
      </p:sp>
    </p:spTree>
    <p:extLst>
      <p:ext uri="{BB962C8B-B14F-4D97-AF65-F5344CB8AC3E}">
        <p14:creationId xmlns:p14="http://schemas.microsoft.com/office/powerpoint/2010/main" val="314306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9247C7-4248-6AAE-2E85-54E8DEC185B1}"/>
              </a:ext>
            </a:extLst>
          </p:cNvPr>
          <p:cNvSpPr>
            <a:spLocks noGrp="1"/>
          </p:cNvSpPr>
          <p:nvPr>
            <p:ph type="title"/>
          </p:nvPr>
        </p:nvSpPr>
        <p:spPr>
          <a:xfrm>
            <a:off x="838200" y="365125"/>
            <a:ext cx="10515600" cy="1325563"/>
          </a:xfrm>
        </p:spPr>
        <p:txBody>
          <a:bodyPr>
            <a:normAutofit/>
          </a:bodyPr>
          <a:lstStyle/>
          <a:p>
            <a:r>
              <a:rPr lang="en-US" sz="5400" b="1" dirty="0">
                <a:latin typeface="Arial" panose="020B0604020202020204" pitchFamily="34" charset="0"/>
                <a:cs typeface="Arial" panose="020B0604020202020204" pitchFamily="34" charset="0"/>
              </a:rPr>
              <a:t>Unstructured Data</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47603E-35A2-4B4C-7323-14E8960DEBB7}"/>
              </a:ext>
            </a:extLst>
          </p:cNvPr>
          <p:cNvSpPr>
            <a:spLocks noGrp="1"/>
          </p:cNvSpPr>
          <p:nvPr>
            <p:ph idx="1"/>
          </p:nvPr>
        </p:nvSpPr>
        <p:spPr>
          <a:xfrm>
            <a:off x="838200" y="1836078"/>
            <a:ext cx="10515600" cy="4251960"/>
          </a:xfrm>
        </p:spPr>
        <p:txBody>
          <a:bodyPr>
            <a:noAutofit/>
          </a:bodyPr>
          <a:lstStyle/>
          <a:p>
            <a:r>
              <a:rPr lang="en-US" dirty="0">
                <a:latin typeface="Arial" panose="020B0604020202020204" pitchFamily="34" charset="0"/>
                <a:cs typeface="Arial" panose="020B0604020202020204" pitchFamily="34" charset="0"/>
              </a:rPr>
              <a:t>ChatGPT (and similar models) was built using a voluminous amount of data from </a:t>
            </a:r>
            <a:r>
              <a:rPr lang="en-US" dirty="0">
                <a:effectLst/>
                <a:latin typeface="Arial" panose="020B0604020202020204" pitchFamily="34" charset="0"/>
                <a:ea typeface="Calibri" panose="020F0502020204030204" pitchFamily="34" charset="0"/>
                <a:cs typeface="Arial" panose="020B0604020202020204" pitchFamily="34" charset="0"/>
              </a:rPr>
              <a:t>books, articles, Wikipedia, websites, and even blogs like Reddit</a:t>
            </a:r>
          </a:p>
          <a:p>
            <a:pPr lvl="1">
              <a:buFont typeface="Courier New" panose="02070309020205020404" pitchFamily="49" charset="0"/>
              <a:buChar char="o"/>
            </a:pPr>
            <a:r>
              <a:rPr lang="en-US" sz="2800" i="1" dirty="0">
                <a:latin typeface="Arial" panose="020B0604020202020204" pitchFamily="34" charset="0"/>
                <a:cs typeface="Arial" panose="020B0604020202020204" pitchFamily="34" charset="0"/>
              </a:rPr>
              <a:t>Helps in understanding why there are “hallucinations,” that is, responses that seem correct but are not</a:t>
            </a:r>
          </a:p>
          <a:p>
            <a:r>
              <a:rPr lang="en-US" dirty="0">
                <a:latin typeface="Arial" panose="020B0604020202020204" pitchFamily="34" charset="0"/>
                <a:cs typeface="Arial" panose="020B0604020202020204" pitchFamily="34" charset="0"/>
              </a:rPr>
              <a:t>LLMs respond well only to prompts for which they have data</a:t>
            </a:r>
          </a:p>
          <a:p>
            <a:pPr lvl="1"/>
            <a:r>
              <a:rPr lang="en-US" sz="2800" i="1" dirty="0">
                <a:latin typeface="Arial" panose="020B0604020202020204" pitchFamily="34" charset="0"/>
                <a:cs typeface="Arial" panose="020B0604020202020204" pitchFamily="34" charset="0"/>
              </a:rPr>
              <a:t>They are being updated more frequently now and can access real-time data</a:t>
            </a:r>
          </a:p>
          <a:p>
            <a:r>
              <a:rPr lang="en-US" dirty="0">
                <a:latin typeface="Arial" panose="020B0604020202020204" pitchFamily="34" charset="0"/>
                <a:cs typeface="Arial" panose="020B0604020202020204" pitchFamily="34" charset="0"/>
              </a:rPr>
              <a:t>Some LLMs are built using only carefully curated data</a:t>
            </a:r>
          </a:p>
          <a:p>
            <a:r>
              <a:rPr lang="en-US" dirty="0">
                <a:latin typeface="Arial" panose="020B0604020202020204" pitchFamily="34" charset="0"/>
                <a:cs typeface="Arial" panose="020B0604020202020204" pitchFamily="34" charset="0"/>
              </a:rPr>
              <a:t>Progress is being made with small language models (SLMs) that require less data but still perform well</a:t>
            </a:r>
          </a:p>
        </p:txBody>
      </p:sp>
    </p:spTree>
    <p:extLst>
      <p:ext uri="{BB962C8B-B14F-4D97-AF65-F5344CB8AC3E}">
        <p14:creationId xmlns:p14="http://schemas.microsoft.com/office/powerpoint/2010/main" val="39393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46359</TotalTime>
  <Words>2319</Words>
  <Application>Microsoft Office PowerPoint</Application>
  <PresentationFormat>Widescreen</PresentationFormat>
  <Paragraphs>221</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AmazonEmber</vt:lpstr>
      <vt:lpstr>Arial</vt:lpstr>
      <vt:lpstr>Calibri</vt:lpstr>
      <vt:lpstr>Calibri Light</vt:lpstr>
      <vt:lpstr>Courier New</vt:lpstr>
      <vt:lpstr>Symbol</vt:lpstr>
      <vt:lpstr>Times New Roman</vt:lpstr>
      <vt:lpstr>Wingdings</vt:lpstr>
      <vt:lpstr>Office Theme</vt:lpstr>
      <vt:lpstr>PowerPoint Presentation</vt:lpstr>
      <vt:lpstr>What Is Generative AI and What Does It Do?</vt:lpstr>
      <vt:lpstr>PowerPoint Presentation</vt:lpstr>
      <vt:lpstr>PowerPoint Presentation</vt:lpstr>
      <vt:lpstr>PowerPoint Presentation</vt:lpstr>
      <vt:lpstr>PowerPoint Presentation</vt:lpstr>
      <vt:lpstr>PowerPoint Presentation</vt:lpstr>
      <vt:lpstr>PowerPoint Presentation</vt:lpstr>
      <vt:lpstr>Unstructured Data</vt:lpstr>
      <vt:lpstr>Model</vt:lpstr>
      <vt:lpstr>Model</vt:lpstr>
      <vt:lpstr>How Does the Model Work</vt:lpstr>
      <vt:lpstr>PowerPoint Presentation</vt:lpstr>
      <vt:lpstr>How Does the Model Work</vt:lpstr>
      <vt:lpstr>How Does the Model Work</vt:lpstr>
      <vt:lpstr>PowerPoint Presentation</vt:lpstr>
      <vt:lpstr>About ChatGPT (and Similar LLMs)</vt:lpstr>
      <vt:lpstr>PowerPoint Presentation</vt:lpstr>
      <vt:lpstr>Improving the Quality of LLMs’ Responses</vt:lpstr>
      <vt:lpstr>The Limitations of ChatGPT</vt:lpstr>
      <vt:lpstr>When Creating Prompts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Prompt Engineering Occurs</vt:lpstr>
      <vt:lpstr>How Generative AI Is Being Used</vt:lpstr>
      <vt:lpstr>Co-Pilots in Microsoft Office</vt:lpstr>
      <vt:lpstr>How Generative AI Is Being Used</vt:lpstr>
      <vt:lpstr>PowerPoint Presentation</vt:lpstr>
      <vt:lpstr>PowerPoint Presentation</vt:lpstr>
      <vt:lpstr>PowerPoint Presentation</vt:lpstr>
      <vt:lpstr>PowerPoint Presentation</vt:lpstr>
      <vt:lpstr>AI Regulation</vt:lpstr>
      <vt:lpstr>The EU’s AI Act</vt:lpstr>
      <vt:lpstr>The EU’s AI Act (March 2024)</vt:lpstr>
      <vt:lpstr>AI Regulation</vt:lpstr>
      <vt:lpstr>PowerPoint Presentation</vt:lpstr>
      <vt:lpstr>A Risk: Prompt Injection</vt:lpstr>
      <vt:lpstr>The Future of Generative AI</vt:lpstr>
      <vt:lpstr>Recent Generative AI Developments: Reasoning Capabilities</vt:lpstr>
      <vt:lpstr>Recent Advancements in Autonomous AI Agents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Hugh J Watson</dc:creator>
  <cp:lastModifiedBy>Hugh J Watson</cp:lastModifiedBy>
  <cp:revision>38</cp:revision>
  <dcterms:created xsi:type="dcterms:W3CDTF">2023-08-01T20:45:23Z</dcterms:created>
  <dcterms:modified xsi:type="dcterms:W3CDTF">2024-11-20T14:08:59Z</dcterms:modified>
</cp:coreProperties>
</file>